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ndara" panose="020E0502030303020204" pitchFamily="34" charset="0"/>
      <p:regular r:id="rId15"/>
      <p:bold r:id="rId16"/>
      <p:italic r:id="rId17"/>
      <p:boldItalic r:id="rId18"/>
    </p:embeddedFont>
    <p:embeddedFont>
      <p:font typeface="Sora Light" panose="020B0604020202020204" charset="0"/>
      <p:regular r:id="rId19"/>
    </p:embeddedFont>
    <p:embeddedFont>
      <p:font typeface="Sora Semi Bold" panose="020B0604020202020204" charset="0"/>
      <p:regular r:id="rId2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49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66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423273"/>
            <a:ext cx="7627382" cy="34671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4" name="Image 1" descr="preencoded.png"/>
          <p:cNvPicPr>
            <a:picLocks noChangeAspect="1"/>
          </p:cNvPicPr>
          <p:nvPr/>
        </p:nvPicPr>
        <p:blipFill>
          <a:blip r:embed="rId4"/>
          <a:stretch>
            <a:fillRect/>
          </a:stretch>
        </p:blipFill>
        <p:spPr>
          <a:xfrm>
            <a:off x="630614" y="2176166"/>
            <a:ext cx="5422821" cy="1933932"/>
          </a:xfrm>
          <a:prstGeom prst="rect">
            <a:avLst/>
          </a:prstGeom>
        </p:spPr>
      </p:pic>
      <p:sp>
        <p:nvSpPr>
          <p:cNvPr id="5" name="Text 1"/>
          <p:cNvSpPr/>
          <p:nvPr/>
        </p:nvSpPr>
        <p:spPr>
          <a:xfrm>
            <a:off x="758309" y="4272558"/>
            <a:ext cx="7627382" cy="1710214"/>
          </a:xfrm>
          <a:prstGeom prst="rect">
            <a:avLst/>
          </a:prstGeom>
          <a:noFill/>
          <a:ln/>
        </p:spPr>
        <p:txBody>
          <a:bodyPr wrap="square" lIns="0" tIns="0" rIns="0" bIns="0" rtlCol="0" anchor="t"/>
          <a:lstStyle/>
          <a:p>
            <a:pPr marL="0" indent="0" algn="l">
              <a:lnSpc>
                <a:spcPts val="4450"/>
              </a:lnSpc>
              <a:buNone/>
            </a:pPr>
            <a:r>
              <a:rPr lang="en-US" sz="4000" b="1" dirty="0">
                <a:solidFill>
                  <a:srgbClr val="1F1E1E"/>
                </a:solidFill>
                <a:latin typeface="Sora Semi Bold" panose="020B0604020202020204" charset="0"/>
                <a:ea typeface="Sora Semi Bold" pitchFamily="34" charset="-122"/>
                <a:cs typeface="Sora Semi Bold" panose="020B0604020202020204" charset="0"/>
              </a:rPr>
              <a:t>Application d’aide à la gestion </a:t>
            </a:r>
          </a:p>
          <a:p>
            <a:pPr marL="0" indent="0" algn="l">
              <a:lnSpc>
                <a:spcPts val="4450"/>
              </a:lnSpc>
              <a:buNone/>
            </a:pPr>
            <a:r>
              <a:rPr lang="en-US" sz="4000" b="1" dirty="0">
                <a:solidFill>
                  <a:srgbClr val="1F1E1E"/>
                </a:solidFill>
                <a:latin typeface="Sora Semi Bold" panose="020B0604020202020204" charset="0"/>
                <a:ea typeface="Sora Semi Bold" pitchFamily="34" charset="-122"/>
                <a:cs typeface="Sora Semi Bold" panose="020B0604020202020204" charset="0"/>
              </a:rPr>
              <a:t>d’un catalogue de </a:t>
            </a:r>
            <a:r>
              <a:rPr lang="en-US" sz="4000" b="1" dirty="0" err="1">
                <a:solidFill>
                  <a:srgbClr val="1F1E1E"/>
                </a:solidFill>
                <a:latin typeface="Sora Semi Bold" panose="020B0604020202020204" charset="0"/>
                <a:ea typeface="Sora Semi Bold" pitchFamily="34" charset="-122"/>
                <a:cs typeface="Sora Semi Bold" panose="020B0604020202020204" charset="0"/>
              </a:rPr>
              <a:t>graines</a:t>
            </a:r>
            <a:r>
              <a:rPr lang="en-US" sz="4000" b="1" dirty="0">
                <a:solidFill>
                  <a:srgbClr val="1F1E1E"/>
                </a:solidFill>
                <a:latin typeface="Sora Semi Bold" panose="020B0604020202020204" charset="0"/>
                <a:ea typeface="Sora Semi Bold" pitchFamily="34" charset="-122"/>
                <a:cs typeface="Sora Semi Bold" panose="020B0604020202020204" charset="0"/>
              </a:rPr>
              <a:t> anciennes</a:t>
            </a:r>
            <a:endParaRPr lang="en-US" sz="4000" b="1" dirty="0">
              <a:latin typeface="Sora Semi Bold" panose="020B0604020202020204" charset="0"/>
              <a:cs typeface="Sora Semi Bold" panose="020B0604020202020204" charset="0"/>
            </a:endParaRPr>
          </a:p>
        </p:txBody>
      </p:sp>
      <p:sp>
        <p:nvSpPr>
          <p:cNvPr id="6" name="Text 2"/>
          <p:cNvSpPr/>
          <p:nvPr/>
        </p:nvSpPr>
        <p:spPr>
          <a:xfrm>
            <a:off x="758309" y="6307693"/>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Candara" panose="020E0502030303020204" pitchFamily="34" charset="0"/>
                <a:ea typeface="Sora Light" pitchFamily="34" charset="-122"/>
                <a:cs typeface="Sora Light" pitchFamily="34" charset="-120"/>
              </a:rPr>
              <a:t>Aurélie RIVIERE</a:t>
            </a:r>
            <a:endParaRPr lang="en-US" sz="1700" dirty="0">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101215"/>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Export PDF</a:t>
            </a:r>
            <a:endParaRPr lang="en-US" sz="4450" dirty="0"/>
          </a:p>
        </p:txBody>
      </p:sp>
      <p:sp>
        <p:nvSpPr>
          <p:cNvPr id="4" name="Text 1"/>
          <p:cNvSpPr/>
          <p:nvPr/>
        </p:nvSpPr>
        <p:spPr>
          <a:xfrm>
            <a:off x="6244709" y="2900482"/>
            <a:ext cx="5661660" cy="427553"/>
          </a:xfrm>
          <a:prstGeom prst="rect">
            <a:avLst/>
          </a:prstGeom>
          <a:noFill/>
          <a:ln/>
        </p:spPr>
        <p:txBody>
          <a:bodyPr wrap="none" lIns="0" tIns="0" rIns="0" bIns="0" rtlCol="0" anchor="t"/>
          <a:lstStyle/>
          <a:p>
            <a:pPr marL="0" indent="0" algn="l">
              <a:lnSpc>
                <a:spcPts val="3350"/>
              </a:lnSpc>
              <a:buNone/>
            </a:pPr>
            <a:r>
              <a:rPr lang="en-US" sz="2650" dirty="0">
                <a:solidFill>
                  <a:srgbClr val="1F1E1E"/>
                </a:solidFill>
                <a:latin typeface="Sora Semi Bold" pitchFamily="34" charset="0"/>
                <a:ea typeface="Sora Semi Bold" pitchFamily="34" charset="-122"/>
                <a:cs typeface="Sora Semi Bold" pitchFamily="34" charset="-120"/>
              </a:rPr>
              <a:t>Rapport Annuel de la Campagne</a:t>
            </a:r>
            <a:endParaRPr lang="en-US" sz="2650" dirty="0"/>
          </a:p>
        </p:txBody>
      </p:sp>
      <p:sp>
        <p:nvSpPr>
          <p:cNvPr id="5" name="Text 2"/>
          <p:cNvSpPr/>
          <p:nvPr/>
        </p:nvSpPr>
        <p:spPr>
          <a:xfrm>
            <a:off x="6244709" y="3652957"/>
            <a:ext cx="7627382" cy="1040130"/>
          </a:xfrm>
          <a:prstGeom prst="rect">
            <a:avLst/>
          </a:prstGeom>
          <a:noFill/>
          <a:ln/>
        </p:spPr>
        <p:txBody>
          <a:bodyPr wrap="square" lIns="0" tIns="0" rIns="0" bIns="0" rtlCol="0" anchor="t"/>
          <a:lstStyle/>
          <a:p>
            <a:pPr marL="0" indent="0" algn="l">
              <a:lnSpc>
                <a:spcPts val="2700"/>
              </a:lnSpc>
              <a:buNone/>
            </a:pPr>
            <a:r>
              <a:rPr lang="en-US" sz="2000" dirty="0">
                <a:solidFill>
                  <a:srgbClr val="3B3535"/>
                </a:solidFill>
                <a:latin typeface="Sora Light" pitchFamily="34" charset="0"/>
                <a:ea typeface="Sora Light" pitchFamily="34" charset="-122"/>
                <a:cs typeface="Sora Light" pitchFamily="34" charset="-120"/>
              </a:rPr>
              <a:t>La campagne de sélection de l'année est exportée en format PDF, générant un rapport complet et structuré pour le suivi et la communication interne de l'association.</a:t>
            </a:r>
            <a:endParaRPr lang="en-US" sz="2000" dirty="0"/>
          </a:p>
        </p:txBody>
      </p:sp>
      <p:sp>
        <p:nvSpPr>
          <p:cNvPr id="6" name="Text 3"/>
          <p:cNvSpPr/>
          <p:nvPr/>
        </p:nvSpPr>
        <p:spPr>
          <a:xfrm>
            <a:off x="6244709" y="4936808"/>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Rapport complet de la sélection annuelle</a:t>
            </a:r>
            <a:endParaRPr lang="en-US" sz="1700" dirty="0"/>
          </a:p>
        </p:txBody>
      </p:sp>
      <p:sp>
        <p:nvSpPr>
          <p:cNvPr id="7" name="Text 4"/>
          <p:cNvSpPr/>
          <p:nvPr/>
        </p:nvSpPr>
        <p:spPr>
          <a:xfrm>
            <a:off x="6244709" y="5359241"/>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Format PDF pour une diffusion facile</a:t>
            </a:r>
            <a:endParaRPr lang="en-US" sz="1700" dirty="0"/>
          </a:p>
        </p:txBody>
      </p:sp>
      <p:sp>
        <p:nvSpPr>
          <p:cNvPr id="8" name="Text 5"/>
          <p:cNvSpPr/>
          <p:nvPr/>
        </p:nvSpPr>
        <p:spPr>
          <a:xfrm>
            <a:off x="6244709" y="5781675"/>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Document de référence pour le </a:t>
            </a:r>
            <a:r>
              <a:rPr lang="en-US" sz="1700" dirty="0" err="1">
                <a:solidFill>
                  <a:srgbClr val="3B3535"/>
                </a:solidFill>
                <a:latin typeface="Sora Light" pitchFamily="34" charset="0"/>
                <a:ea typeface="Sora Light" pitchFamily="34" charset="-122"/>
                <a:cs typeface="Sora Light" pitchFamily="34" charset="-120"/>
              </a:rPr>
              <a:t>suivi</a:t>
            </a:r>
            <a:r>
              <a:rPr lang="en-US" sz="1700" dirty="0">
                <a:solidFill>
                  <a:srgbClr val="3B3535"/>
                </a:solidFill>
                <a:latin typeface="Sora Light" pitchFamily="34" charset="0"/>
                <a:ea typeface="Sora Light" pitchFamily="34" charset="-122"/>
                <a:cs typeface="Sora Light" pitchFamily="34" charset="-120"/>
              </a:rPr>
              <a:t> des plantations</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746760"/>
            <a:ext cx="6288524"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Améliorations à Venir</a:t>
            </a:r>
            <a:endParaRPr lang="en-US" sz="4450" dirty="0"/>
          </a:p>
        </p:txBody>
      </p:sp>
      <p:sp>
        <p:nvSpPr>
          <p:cNvPr id="4" name="Text 1"/>
          <p:cNvSpPr/>
          <p:nvPr/>
        </p:nvSpPr>
        <p:spPr>
          <a:xfrm>
            <a:off x="758309" y="1979295"/>
            <a:ext cx="3549372" cy="104013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Scraping</a:t>
            </a:r>
            <a:r>
              <a:rPr lang="en-US" sz="1700" dirty="0">
                <a:solidFill>
                  <a:srgbClr val="3B3535"/>
                </a:solidFill>
                <a:latin typeface="Sora Light" pitchFamily="34" charset="0"/>
                <a:ea typeface="Sora Light" pitchFamily="34" charset="-122"/>
                <a:cs typeface="Sora Light" pitchFamily="34" charset="-120"/>
              </a:rPr>
              <a:t>: Mise à jour incrémentale et bouton de relance intégré à l'interface.</a:t>
            </a:r>
            <a:endParaRPr lang="en-US" sz="1700" dirty="0"/>
          </a:p>
        </p:txBody>
      </p:sp>
      <p:sp>
        <p:nvSpPr>
          <p:cNvPr id="5" name="Text 2"/>
          <p:cNvSpPr/>
          <p:nvPr/>
        </p:nvSpPr>
        <p:spPr>
          <a:xfrm>
            <a:off x="758309" y="3095149"/>
            <a:ext cx="3549372" cy="173355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Gestion du catalogue </a:t>
            </a:r>
            <a:r>
              <a:rPr lang="en-US" sz="1700" dirty="0">
                <a:solidFill>
                  <a:srgbClr val="3B3535"/>
                </a:solidFill>
                <a:latin typeface="Sora Light" pitchFamily="34" charset="0"/>
                <a:ea typeface="Sora Light" pitchFamily="34" charset="-122"/>
                <a:cs typeface="Sora Light" pitchFamily="34" charset="-120"/>
              </a:rPr>
              <a:t>Ajout/modification de variétés, gestion multi-lots, durée de vie personnalisée par variété, </a:t>
            </a:r>
            <a:endParaRPr lang="en-US" sz="1700" dirty="0"/>
          </a:p>
        </p:txBody>
      </p:sp>
      <p:sp>
        <p:nvSpPr>
          <p:cNvPr id="6" name="Text 3"/>
          <p:cNvSpPr/>
          <p:nvPr/>
        </p:nvSpPr>
        <p:spPr>
          <a:xfrm>
            <a:off x="758309" y="4904423"/>
            <a:ext cx="3549372" cy="138684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Gestion des campagnes </a:t>
            </a:r>
            <a:r>
              <a:rPr lang="en-US" sz="1700" dirty="0">
                <a:solidFill>
                  <a:srgbClr val="3B3535"/>
                </a:solidFill>
                <a:latin typeface="Sora Light" pitchFamily="34" charset="0"/>
                <a:ea typeface="Sora Light" pitchFamily="34" charset="-122"/>
                <a:cs typeface="Sora Light" pitchFamily="34" charset="-120"/>
              </a:rPr>
              <a:t>paramétrage dynamique des campagnes, nombre de graines </a:t>
            </a:r>
            <a:endParaRPr lang="en-US" sz="1700" dirty="0"/>
          </a:p>
        </p:txBody>
      </p:sp>
      <p:sp>
        <p:nvSpPr>
          <p:cNvPr id="7" name="Text 4"/>
          <p:cNvSpPr/>
          <p:nvPr/>
        </p:nvSpPr>
        <p:spPr>
          <a:xfrm>
            <a:off x="758309" y="6366986"/>
            <a:ext cx="3549372" cy="104013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Amélioration PDF</a:t>
            </a:r>
            <a:r>
              <a:rPr lang="en-US" sz="1700" dirty="0">
                <a:solidFill>
                  <a:srgbClr val="3B3535"/>
                </a:solidFill>
                <a:latin typeface="Sora Light" pitchFamily="34" charset="0"/>
                <a:ea typeface="Sora Light" pitchFamily="34" charset="-122"/>
                <a:cs typeface="Sora Light" pitchFamily="34" charset="-120"/>
              </a:rPr>
              <a:t>Génération du catalogue annuelle</a:t>
            </a:r>
            <a:endParaRPr lang="en-US" sz="1700" dirty="0"/>
          </a:p>
        </p:txBody>
      </p:sp>
      <p:sp>
        <p:nvSpPr>
          <p:cNvPr id="8" name="Text 5"/>
          <p:cNvSpPr/>
          <p:nvPr/>
        </p:nvSpPr>
        <p:spPr>
          <a:xfrm>
            <a:off x="4843939" y="1979295"/>
            <a:ext cx="3549372" cy="173355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Amélioration des stats catalogue</a:t>
            </a:r>
            <a:br>
              <a:rPr lang="en-US" sz="1700" b="1" dirty="0">
                <a:solidFill>
                  <a:srgbClr val="3B3535"/>
                </a:solidFill>
                <a:latin typeface="Sora Light" pitchFamily="34" charset="0"/>
                <a:ea typeface="Sora Light" pitchFamily="34" charset="-122"/>
                <a:cs typeface="Sora Light" pitchFamily="34" charset="-120"/>
              </a:rPr>
            </a:br>
            <a:r>
              <a:rPr lang="en-US" sz="1700" dirty="0">
                <a:solidFill>
                  <a:srgbClr val="3B3535"/>
                </a:solidFill>
                <a:latin typeface="Sora Light" pitchFamily="34" charset="0"/>
                <a:ea typeface="Sora Light" pitchFamily="34" charset="-122"/>
                <a:cs typeface="Sora Light" pitchFamily="34" charset="-120"/>
              </a:rPr>
              <a:t>Plus d'informations et graphique sur l'état du catalogue</a:t>
            </a:r>
            <a:endParaRPr lang="en-US" sz="1700" dirty="0"/>
          </a:p>
        </p:txBody>
      </p:sp>
      <p:sp>
        <p:nvSpPr>
          <p:cNvPr id="9" name="Text 6"/>
          <p:cNvSpPr/>
          <p:nvPr/>
        </p:nvSpPr>
        <p:spPr>
          <a:xfrm>
            <a:off x="4843939" y="3788569"/>
            <a:ext cx="3549372" cy="1733550"/>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Stats de la campagne annuelle</a:t>
            </a:r>
            <a:r>
              <a:rPr lang="en-US" sz="1700" dirty="0">
                <a:solidFill>
                  <a:srgbClr val="3B3535"/>
                </a:solidFill>
                <a:latin typeface="Sora Light" pitchFamily="34" charset="0"/>
                <a:ea typeface="Sora Light" pitchFamily="34" charset="-122"/>
                <a:cs typeface="Sora Light" pitchFamily="34" charset="-120"/>
              </a:rPr>
              <a:t>Saisie des données des semis de l'année et calcul des taux de germination</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3120033" y="4776668"/>
            <a:ext cx="8390334" cy="712708"/>
          </a:xfrm>
          <a:prstGeom prst="rect">
            <a:avLst/>
          </a:prstGeom>
          <a:noFill/>
          <a:ln/>
        </p:spPr>
        <p:txBody>
          <a:bodyPr wrap="none" lIns="0" tIns="0" rIns="0" bIns="0" rtlCol="0" anchor="t"/>
          <a:lstStyle/>
          <a:p>
            <a:pPr marL="0" indent="0" algn="ctr">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Démonstration de l'Interface</a:t>
            </a:r>
            <a:endParaRPr lang="en-US" sz="4450" dirty="0"/>
          </a:p>
        </p:txBody>
      </p:sp>
      <p:sp>
        <p:nvSpPr>
          <p:cNvPr id="4" name="Text 1"/>
          <p:cNvSpPr/>
          <p:nvPr/>
        </p:nvSpPr>
        <p:spPr>
          <a:xfrm>
            <a:off x="758309" y="5814298"/>
            <a:ext cx="13113782" cy="346710"/>
          </a:xfrm>
          <a:prstGeom prst="rect">
            <a:avLst/>
          </a:prstGeom>
          <a:noFill/>
          <a:ln/>
        </p:spPr>
        <p:txBody>
          <a:bodyPr wrap="none" lIns="0" tIns="0" rIns="0" bIns="0" rtlCol="0" anchor="t"/>
          <a:lstStyle/>
          <a:p>
            <a:pPr marL="0" indent="0" algn="ctr">
              <a:lnSpc>
                <a:spcPts val="2700"/>
              </a:lnSpc>
              <a:buNone/>
            </a:pPr>
            <a:r>
              <a:rPr lang="en-US" sz="1700" dirty="0">
                <a:solidFill>
                  <a:srgbClr val="3B3535"/>
                </a:solidFill>
                <a:latin typeface="Sora Light" pitchFamily="34" charset="0"/>
                <a:ea typeface="Sora Light" pitchFamily="34" charset="-122"/>
                <a:cs typeface="Sora Light" pitchFamily="34" charset="-120"/>
              </a:rPr>
              <a:t>Nous allons maintenant tester l'interface et explorer les fonctionnalités de l'application en action.</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5393133" y="706279"/>
            <a:ext cx="9158883" cy="472202"/>
          </a:xfrm>
          <a:prstGeom prst="rect">
            <a:avLst/>
          </a:prstGeom>
          <a:noFill/>
          <a:ln/>
        </p:spPr>
        <p:txBody>
          <a:bodyPr wrap="none" lIns="0" tIns="0" rIns="0" bIns="0" rtlCol="0" anchor="t"/>
          <a:lstStyle/>
          <a:p>
            <a:pPr marL="0" indent="0" algn="l">
              <a:lnSpc>
                <a:spcPts val="3700"/>
              </a:lnSpc>
              <a:buNone/>
            </a:pPr>
            <a:r>
              <a:rPr lang="en-US" sz="4000" b="1" dirty="0">
                <a:solidFill>
                  <a:srgbClr val="1F1E1E"/>
                </a:solidFill>
                <a:latin typeface="Sora Semi Bold" panose="020B0604020202020204" charset="0"/>
                <a:ea typeface="Sora Semi Bold" pitchFamily="34" charset="-122"/>
                <a:cs typeface="Sora Semi Bold" panose="020B0604020202020204" charset="0"/>
              </a:rPr>
              <a:t>Préserver la Biodiversité des </a:t>
            </a:r>
          </a:p>
          <a:p>
            <a:pPr marL="0" indent="0" algn="l">
              <a:lnSpc>
                <a:spcPts val="3700"/>
              </a:lnSpc>
              <a:buNone/>
            </a:pPr>
            <a:r>
              <a:rPr lang="en-US" sz="4000" b="1" dirty="0" err="1">
                <a:solidFill>
                  <a:srgbClr val="1F1E1E"/>
                </a:solidFill>
                <a:latin typeface="Sora Semi Bold" panose="020B0604020202020204" charset="0"/>
                <a:ea typeface="Sora Semi Bold" pitchFamily="34" charset="-122"/>
                <a:cs typeface="Sora Semi Bold" panose="020B0604020202020204" charset="0"/>
              </a:rPr>
              <a:t>Tomates</a:t>
            </a:r>
            <a:r>
              <a:rPr lang="en-US" sz="4000" b="1" dirty="0">
                <a:solidFill>
                  <a:srgbClr val="1F1E1E"/>
                </a:solidFill>
                <a:latin typeface="Sora Semi Bold" panose="020B0604020202020204" charset="0"/>
                <a:ea typeface="Sora Semi Bold" pitchFamily="34" charset="-122"/>
                <a:cs typeface="Sora Semi Bold" panose="020B0604020202020204" charset="0"/>
              </a:rPr>
              <a:t> Anciennes</a:t>
            </a:r>
            <a:endParaRPr lang="en-US" sz="4000" b="1" dirty="0">
              <a:latin typeface="Sora Semi Bold" panose="020B0604020202020204" charset="0"/>
              <a:cs typeface="Sora Semi Bold" panose="020B0604020202020204" charset="0"/>
            </a:endParaRPr>
          </a:p>
        </p:txBody>
      </p:sp>
      <p:sp>
        <p:nvSpPr>
          <p:cNvPr id="4" name="Text 2"/>
          <p:cNvSpPr/>
          <p:nvPr/>
        </p:nvSpPr>
        <p:spPr>
          <a:xfrm>
            <a:off x="5177869" y="1522928"/>
            <a:ext cx="4603790" cy="229672"/>
          </a:xfrm>
          <a:prstGeom prst="rect">
            <a:avLst/>
          </a:prstGeom>
          <a:noFill/>
          <a:ln/>
        </p:spPr>
        <p:txBody>
          <a:bodyPr wrap="none" lIns="0" tIns="0" rIns="0" bIns="0" rtlCol="0" anchor="t"/>
          <a:lstStyle/>
          <a:p>
            <a:pPr marL="0" indent="0" algn="l">
              <a:lnSpc>
                <a:spcPts val="1800"/>
              </a:lnSpc>
              <a:buNone/>
            </a:pPr>
            <a:endParaRPr lang="en-US" sz="1100" dirty="0"/>
          </a:p>
        </p:txBody>
      </p:sp>
      <p:sp>
        <p:nvSpPr>
          <p:cNvPr id="5" name="Text 3"/>
          <p:cNvSpPr/>
          <p:nvPr/>
        </p:nvSpPr>
        <p:spPr>
          <a:xfrm>
            <a:off x="5393135" y="2067911"/>
            <a:ext cx="2266593" cy="283369"/>
          </a:xfrm>
          <a:prstGeom prst="rect">
            <a:avLst/>
          </a:prstGeom>
          <a:noFill/>
          <a:ln/>
        </p:spPr>
        <p:txBody>
          <a:bodyPr wrap="none" lIns="0" tIns="0" rIns="0" bIns="0" rtlCol="0" anchor="t"/>
          <a:lstStyle/>
          <a:p>
            <a:pPr marL="0" indent="0" algn="l">
              <a:lnSpc>
                <a:spcPts val="2200"/>
              </a:lnSpc>
              <a:buNone/>
            </a:pPr>
            <a:r>
              <a:rPr lang="en-US" b="1" u="sng" dirty="0">
                <a:solidFill>
                  <a:srgbClr val="1F1E1E"/>
                </a:solidFill>
                <a:latin typeface="Sora Semi Bold" panose="020B0604020202020204" charset="0"/>
                <a:ea typeface="Sora Semi Bold" pitchFamily="34" charset="-122"/>
                <a:cs typeface="Sora Semi Bold" panose="020B0604020202020204" charset="0"/>
              </a:rPr>
              <a:t>Contexte</a:t>
            </a:r>
            <a:endParaRPr lang="en-US" b="1" u="sng" dirty="0">
              <a:latin typeface="Sora Semi Bold" panose="020B0604020202020204" charset="0"/>
              <a:cs typeface="Sora Semi Bold" panose="020B0604020202020204" charset="0"/>
            </a:endParaRPr>
          </a:p>
        </p:txBody>
      </p:sp>
      <p:sp>
        <p:nvSpPr>
          <p:cNvPr id="6" name="Text 4"/>
          <p:cNvSpPr/>
          <p:nvPr/>
        </p:nvSpPr>
        <p:spPr>
          <a:xfrm>
            <a:off x="5393134" y="2671251"/>
            <a:ext cx="8257551" cy="509469"/>
          </a:xfrm>
          <a:prstGeom prst="rect">
            <a:avLst/>
          </a:prstGeom>
          <a:noFill/>
          <a:ln/>
        </p:spPr>
        <p:txBody>
          <a:bodyPr wrap="square" lIns="0" tIns="0" rIns="0" bIns="0" rtlCol="0" anchor="t"/>
          <a:lstStyle/>
          <a:p>
            <a:pPr marL="342900" indent="-342900" algn="l">
              <a:lnSpc>
                <a:spcPts val="1800"/>
              </a:lnSpc>
              <a:buSzPct val="100000"/>
              <a:buChar char="•"/>
            </a:pPr>
            <a:r>
              <a:rPr lang="en-US" dirty="0">
                <a:solidFill>
                  <a:srgbClr val="3B3535"/>
                </a:solidFill>
                <a:latin typeface="Sora Semi Bold" panose="020B0604020202020204" charset="0"/>
                <a:ea typeface="Sora Light" pitchFamily="34" charset="-122"/>
                <a:cs typeface="Sora Semi Bold" panose="020B0604020202020204" charset="0"/>
              </a:rPr>
              <a:t>L’association </a:t>
            </a:r>
            <a:r>
              <a:rPr lang="en-US" b="1" i="1" dirty="0">
                <a:solidFill>
                  <a:srgbClr val="3B3535"/>
                </a:solidFill>
                <a:latin typeface="Sora Semi Bold" panose="020B0604020202020204" charset="0"/>
                <a:ea typeface="Sora Light" pitchFamily="34" charset="-122"/>
                <a:cs typeface="Sora Semi Bold" panose="020B0604020202020204" charset="0"/>
              </a:rPr>
              <a:t>Le Jardin des Tomates</a:t>
            </a:r>
            <a:r>
              <a:rPr lang="en-US" dirty="0">
                <a:solidFill>
                  <a:srgbClr val="3B3535"/>
                </a:solidFill>
                <a:latin typeface="Sora Semi Bold" panose="020B0604020202020204" charset="0"/>
                <a:ea typeface="Sora Light" pitchFamily="34" charset="-122"/>
                <a:cs typeface="Sora Semi Bold" panose="020B0604020202020204" charset="0"/>
              </a:rPr>
              <a:t> conserve environ 3000 variétés de tomates anciennes.</a:t>
            </a:r>
            <a:endParaRPr lang="en-US" dirty="0">
              <a:latin typeface="Sora Semi Bold" panose="020B0604020202020204" charset="0"/>
              <a:cs typeface="Sora Semi Bold" panose="020B0604020202020204" charset="0"/>
            </a:endParaRPr>
          </a:p>
        </p:txBody>
      </p:sp>
      <p:sp>
        <p:nvSpPr>
          <p:cNvPr id="7" name="Text 5"/>
          <p:cNvSpPr/>
          <p:nvPr/>
        </p:nvSpPr>
        <p:spPr>
          <a:xfrm>
            <a:off x="5393135" y="3365779"/>
            <a:ext cx="8355522" cy="472203"/>
          </a:xfrm>
          <a:prstGeom prst="rect">
            <a:avLst/>
          </a:prstGeom>
          <a:noFill/>
          <a:ln/>
        </p:spPr>
        <p:txBody>
          <a:bodyPr wrap="square" lIns="0" tIns="0" rIns="0" bIns="0" rtlCol="0" anchor="t"/>
          <a:lstStyle/>
          <a:p>
            <a:pPr marL="342900" indent="-342900" algn="l">
              <a:lnSpc>
                <a:spcPts val="1800"/>
              </a:lnSpc>
              <a:buSzPct val="100000"/>
              <a:buChar char="•"/>
            </a:pPr>
            <a:r>
              <a:rPr lang="en-US" b="1" dirty="0">
                <a:solidFill>
                  <a:srgbClr val="3B3535"/>
                </a:solidFill>
                <a:latin typeface="Sora Semi Bold" panose="020B0604020202020204" charset="0"/>
                <a:ea typeface="Sora Light" pitchFamily="34" charset="-122"/>
                <a:cs typeface="Sora Semi Bold" panose="020B0604020202020204" charset="0"/>
              </a:rPr>
              <a:t>Seulement ~40 variétés </a:t>
            </a:r>
            <a:r>
              <a:rPr lang="en-US" dirty="0">
                <a:solidFill>
                  <a:srgbClr val="3B3535"/>
                </a:solidFill>
                <a:latin typeface="Sora Semi Bold" panose="020B0604020202020204" charset="0"/>
                <a:ea typeface="Sora Light" pitchFamily="34" charset="-122"/>
                <a:cs typeface="Sora Semi Bold" panose="020B0604020202020204" charset="0"/>
              </a:rPr>
              <a:t>peuvent être cultivées chaque année</a:t>
            </a:r>
            <a:endParaRPr lang="en-US" dirty="0">
              <a:latin typeface="Sora Semi Bold" panose="020B0604020202020204" charset="0"/>
              <a:cs typeface="Sora Semi Bold" panose="020B0604020202020204" charset="0"/>
            </a:endParaRPr>
          </a:p>
        </p:txBody>
      </p:sp>
      <p:sp>
        <p:nvSpPr>
          <p:cNvPr id="8" name="Text 6"/>
          <p:cNvSpPr/>
          <p:nvPr/>
        </p:nvSpPr>
        <p:spPr>
          <a:xfrm>
            <a:off x="5393135" y="3875246"/>
            <a:ext cx="8131732" cy="459344"/>
          </a:xfrm>
          <a:prstGeom prst="rect">
            <a:avLst/>
          </a:prstGeom>
          <a:noFill/>
          <a:ln/>
        </p:spPr>
        <p:txBody>
          <a:bodyPr wrap="square" lIns="0" tIns="0" rIns="0" bIns="0" rtlCol="0" anchor="t"/>
          <a:lstStyle/>
          <a:p>
            <a:pPr marL="342900" indent="-342900" algn="l">
              <a:lnSpc>
                <a:spcPts val="1800"/>
              </a:lnSpc>
              <a:buSzPct val="100000"/>
              <a:buChar char="•"/>
            </a:pPr>
            <a:r>
              <a:rPr lang="en-US" b="1" dirty="0">
                <a:solidFill>
                  <a:srgbClr val="3B3535"/>
                </a:solidFill>
                <a:latin typeface="Sora Semi Bold" panose="020B0604020202020204" charset="0"/>
                <a:ea typeface="Sora Light" pitchFamily="34" charset="-122"/>
                <a:cs typeface="Sora Semi Bold" panose="020B0604020202020204" charset="0"/>
              </a:rPr>
              <a:t>Durée de vie des graines limitée</a:t>
            </a:r>
            <a:r>
              <a:rPr lang="en-US" dirty="0">
                <a:solidFill>
                  <a:srgbClr val="3B3535"/>
                </a:solidFill>
                <a:latin typeface="Sora Semi Bold" panose="020B0604020202020204" charset="0"/>
                <a:ea typeface="Sora Light" pitchFamily="34" charset="-122"/>
                <a:cs typeface="Sora Semi Bold" panose="020B0604020202020204" charset="0"/>
              </a:rPr>
              <a:t> (environ 6 ans), augmentant le risque de perte définitive.</a:t>
            </a:r>
            <a:endParaRPr lang="en-US" dirty="0">
              <a:latin typeface="Sora Semi Bold" panose="020B0604020202020204" charset="0"/>
              <a:cs typeface="Sora Semi Bold" panose="020B0604020202020204" charset="0"/>
            </a:endParaRPr>
          </a:p>
        </p:txBody>
      </p:sp>
      <p:sp>
        <p:nvSpPr>
          <p:cNvPr id="9" name="Text 7"/>
          <p:cNvSpPr/>
          <p:nvPr/>
        </p:nvSpPr>
        <p:spPr>
          <a:xfrm>
            <a:off x="5393135" y="4613316"/>
            <a:ext cx="7916466" cy="620793"/>
          </a:xfrm>
          <a:prstGeom prst="rect">
            <a:avLst/>
          </a:prstGeom>
          <a:noFill/>
          <a:ln/>
        </p:spPr>
        <p:txBody>
          <a:bodyPr wrap="square" lIns="0" tIns="0" rIns="0" bIns="0" rtlCol="0" anchor="t"/>
          <a:lstStyle/>
          <a:p>
            <a:pPr marL="342900" indent="-342900" algn="l">
              <a:lnSpc>
                <a:spcPts val="1800"/>
              </a:lnSpc>
              <a:buSzPct val="100000"/>
              <a:buChar char="•"/>
            </a:pPr>
            <a:r>
              <a:rPr lang="en-US" b="1" dirty="0">
                <a:solidFill>
                  <a:srgbClr val="3B3535"/>
                </a:solidFill>
                <a:latin typeface="Sora Semi Bold" panose="020B0604020202020204" charset="0"/>
                <a:ea typeface="Sora Light" pitchFamily="34" charset="-122"/>
                <a:cs typeface="Sora Semi Bold" panose="020B0604020202020204" charset="0"/>
              </a:rPr>
              <a:t>Risque de perte définitive</a:t>
            </a:r>
            <a:r>
              <a:rPr lang="en-US" dirty="0">
                <a:solidFill>
                  <a:srgbClr val="3B3535"/>
                </a:solidFill>
                <a:latin typeface="Sora Semi Bold" panose="020B0604020202020204" charset="0"/>
                <a:ea typeface="Sora Light" pitchFamily="34" charset="-122"/>
                <a:cs typeface="Sora Semi Bold" panose="020B0604020202020204" charset="0"/>
              </a:rPr>
              <a:t> des variétés non cultivées à temps.</a:t>
            </a:r>
            <a:endParaRPr lang="en-US" dirty="0">
              <a:latin typeface="Sora Semi Bold" panose="020B0604020202020204" charset="0"/>
              <a:cs typeface="Sora Semi Bold" panose="020B0604020202020204" charset="0"/>
            </a:endParaRPr>
          </a:p>
        </p:txBody>
      </p:sp>
      <p:pic>
        <p:nvPicPr>
          <p:cNvPr id="10" name="Image 0" descr="preencoded.png"/>
          <p:cNvPicPr>
            <a:picLocks noChangeAspect="1"/>
          </p:cNvPicPr>
          <p:nvPr/>
        </p:nvPicPr>
        <p:blipFill>
          <a:blip r:embed="rId3"/>
          <a:srcRect l="32704"/>
          <a:stretch>
            <a:fillRect/>
          </a:stretch>
        </p:blipFill>
        <p:spPr>
          <a:xfrm>
            <a:off x="0" y="0"/>
            <a:ext cx="4802862" cy="8229600"/>
          </a:xfrm>
          <a:prstGeom prst="rect">
            <a:avLst/>
          </a:prstGeom>
        </p:spPr>
      </p:pic>
      <p:sp>
        <p:nvSpPr>
          <p:cNvPr id="11" name="Text 8"/>
          <p:cNvSpPr/>
          <p:nvPr/>
        </p:nvSpPr>
        <p:spPr>
          <a:xfrm>
            <a:off x="5608400" y="5897642"/>
            <a:ext cx="2266593" cy="283369"/>
          </a:xfrm>
          <a:prstGeom prst="rect">
            <a:avLst/>
          </a:prstGeom>
          <a:noFill/>
          <a:ln/>
        </p:spPr>
        <p:txBody>
          <a:bodyPr wrap="none" lIns="0" tIns="0" rIns="0" bIns="0" rtlCol="0" anchor="t"/>
          <a:lstStyle/>
          <a:p>
            <a:pPr marL="0" indent="0" algn="l">
              <a:lnSpc>
                <a:spcPts val="2200"/>
              </a:lnSpc>
              <a:buNone/>
            </a:pPr>
            <a:r>
              <a:rPr lang="en-US" sz="1750" b="1" u="sng" dirty="0">
                <a:solidFill>
                  <a:srgbClr val="1F1E1E"/>
                </a:solidFill>
                <a:latin typeface="Sora Semi Bold" pitchFamily="34" charset="0"/>
                <a:ea typeface="Sora Semi Bold" pitchFamily="34" charset="-122"/>
                <a:cs typeface="Sora Semi Bold" pitchFamily="34" charset="-120"/>
              </a:rPr>
              <a:t>Objectif du projet</a:t>
            </a:r>
            <a:endParaRPr lang="en-US" sz="1750" b="1" u="sng" dirty="0"/>
          </a:p>
        </p:txBody>
      </p:sp>
      <p:sp>
        <p:nvSpPr>
          <p:cNvPr id="12" name="Text 9"/>
          <p:cNvSpPr/>
          <p:nvPr/>
        </p:nvSpPr>
        <p:spPr>
          <a:xfrm>
            <a:off x="5608401" y="6396275"/>
            <a:ext cx="7916466" cy="620793"/>
          </a:xfrm>
          <a:prstGeom prst="rect">
            <a:avLst/>
          </a:prstGeom>
          <a:noFill/>
          <a:ln/>
        </p:spPr>
        <p:txBody>
          <a:bodyPr wrap="square" lIns="0" tIns="0" rIns="0" bIns="0" rtlCol="0" anchor="t"/>
          <a:lstStyle/>
          <a:p>
            <a:pPr marL="0" indent="0" algn="l">
              <a:lnSpc>
                <a:spcPts val="1800"/>
              </a:lnSpc>
              <a:buNone/>
            </a:pPr>
            <a:r>
              <a:rPr lang="en-US" dirty="0">
                <a:solidFill>
                  <a:srgbClr val="3B3535"/>
                </a:solidFill>
                <a:latin typeface="Sora Light" pitchFamily="34" charset="0"/>
                <a:ea typeface="Sora Light" pitchFamily="34" charset="-122"/>
                <a:cs typeface="Sora Light" pitchFamily="34" charset="-120"/>
              </a:rPr>
              <a:t>Développer une application pour la gestion des campagnes de semis annuelle, permettant la préservation du patrimoine génétique des tomates anciennes.</a:t>
            </a:r>
            <a:endParaRPr lang="en-US" dirty="0"/>
          </a:p>
        </p:txBody>
      </p:sp>
      <p:sp>
        <p:nvSpPr>
          <p:cNvPr id="13" name="Shape 10"/>
          <p:cNvSpPr/>
          <p:nvPr/>
        </p:nvSpPr>
        <p:spPr>
          <a:xfrm>
            <a:off x="5380424" y="5878321"/>
            <a:ext cx="15240" cy="1334691"/>
          </a:xfrm>
          <a:prstGeom prst="rect">
            <a:avLst/>
          </a:prstGeom>
          <a:solidFill>
            <a:srgbClr val="DA1B2E"/>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837253" y="714137"/>
            <a:ext cx="6187678" cy="541258"/>
          </a:xfrm>
          <a:prstGeom prst="rect">
            <a:avLst/>
          </a:prstGeom>
          <a:noFill/>
          <a:ln/>
        </p:spPr>
        <p:txBody>
          <a:bodyPr wrap="none" lIns="0" tIns="0" rIns="0" bIns="0" rtlCol="0" anchor="t"/>
          <a:lstStyle/>
          <a:p>
            <a:pPr marL="0" indent="0" algn="l">
              <a:lnSpc>
                <a:spcPts val="4250"/>
              </a:lnSpc>
              <a:buNone/>
            </a:pPr>
            <a:r>
              <a:rPr lang="en-US" sz="3400" b="1" dirty="0">
                <a:solidFill>
                  <a:srgbClr val="1F1E1E"/>
                </a:solidFill>
                <a:latin typeface="Sora Semi Bold" pitchFamily="34" charset="0"/>
                <a:ea typeface="Sora Semi Bold" pitchFamily="34" charset="-122"/>
                <a:cs typeface="Sora Semi Bold" pitchFamily="34" charset="-120"/>
              </a:rPr>
              <a:t>Approche Technique Ciblée</a:t>
            </a:r>
            <a:endParaRPr lang="en-US" sz="3400" b="1" dirty="0"/>
          </a:p>
        </p:txBody>
      </p:sp>
      <p:sp>
        <p:nvSpPr>
          <p:cNvPr id="3" name="Text 1"/>
          <p:cNvSpPr/>
          <p:nvPr/>
        </p:nvSpPr>
        <p:spPr>
          <a:xfrm>
            <a:off x="1837253" y="1612582"/>
            <a:ext cx="10955774" cy="543401"/>
          </a:xfrm>
          <a:prstGeom prst="rect">
            <a:avLst/>
          </a:prstGeom>
          <a:noFill/>
          <a:ln/>
        </p:spPr>
        <p:txBody>
          <a:bodyPr wrap="none" lIns="0" tIns="0" rIns="0" bIns="0" rtlCol="0" anchor="t"/>
          <a:lstStyle/>
          <a:p>
            <a:pPr marL="0" indent="0" algn="l">
              <a:lnSpc>
                <a:spcPts val="2050"/>
              </a:lnSpc>
              <a:buNone/>
            </a:pPr>
            <a:r>
              <a:rPr lang="en-US" dirty="0">
                <a:solidFill>
                  <a:srgbClr val="3B3535"/>
                </a:solidFill>
                <a:latin typeface="Sora Light" pitchFamily="34" charset="0"/>
                <a:ea typeface="Sora Light" pitchFamily="34" charset="-122"/>
                <a:cs typeface="Sora Light" pitchFamily="34" charset="-120"/>
              </a:rPr>
              <a:t>les choix technologiques ont été guidés par la performance, la facilité de </a:t>
            </a:r>
            <a:r>
              <a:rPr lang="en-US" dirty="0" err="1">
                <a:solidFill>
                  <a:srgbClr val="3B3535"/>
                </a:solidFill>
                <a:latin typeface="Sora Light" pitchFamily="34" charset="0"/>
                <a:ea typeface="Sora Light" pitchFamily="34" charset="-122"/>
                <a:cs typeface="Sora Light" pitchFamily="34" charset="-120"/>
              </a:rPr>
              <a:t>déploiement</a:t>
            </a:r>
            <a:r>
              <a:rPr lang="en-US" dirty="0">
                <a:solidFill>
                  <a:srgbClr val="3B3535"/>
                </a:solidFill>
                <a:latin typeface="Sora Light" pitchFamily="34" charset="0"/>
                <a:ea typeface="Sora Light" pitchFamily="34" charset="-122"/>
                <a:cs typeface="Sora Light" pitchFamily="34" charset="-120"/>
              </a:rPr>
              <a:t> </a:t>
            </a:r>
          </a:p>
          <a:p>
            <a:pPr marL="0" indent="0" algn="l">
              <a:lnSpc>
                <a:spcPts val="2050"/>
              </a:lnSpc>
              <a:buNone/>
            </a:pPr>
            <a:r>
              <a:rPr lang="en-US" dirty="0">
                <a:solidFill>
                  <a:srgbClr val="3B3535"/>
                </a:solidFill>
                <a:latin typeface="Sora Light" pitchFamily="34" charset="0"/>
                <a:ea typeface="Sora Light" pitchFamily="34" charset="-122"/>
                <a:cs typeface="Sora Light" pitchFamily="34" charset="-120"/>
              </a:rPr>
              <a:t>et l'efficacité pour les données.</a:t>
            </a:r>
            <a:endParaRPr lang="en-US" dirty="0"/>
          </a:p>
        </p:txBody>
      </p:sp>
      <p:sp>
        <p:nvSpPr>
          <p:cNvPr id="4" name="Shape 2"/>
          <p:cNvSpPr/>
          <p:nvPr/>
        </p:nvSpPr>
        <p:spPr>
          <a:xfrm>
            <a:off x="1837253" y="2341007"/>
            <a:ext cx="3542228" cy="1537694"/>
          </a:xfrm>
          <a:prstGeom prst="roundRect">
            <a:avLst>
              <a:gd name="adj" fmla="val 3540"/>
            </a:avLst>
          </a:prstGeom>
          <a:solidFill>
            <a:srgbClr val="F9D2D6"/>
          </a:solidFill>
          <a:ln w="7620">
            <a:solidFill>
              <a:srgbClr val="DFB8BC"/>
            </a:solidFill>
            <a:prstDash val="solid"/>
          </a:ln>
        </p:spPr>
      </p:sp>
      <p:sp>
        <p:nvSpPr>
          <p:cNvPr id="5" name="Shape 3"/>
          <p:cNvSpPr/>
          <p:nvPr/>
        </p:nvSpPr>
        <p:spPr>
          <a:xfrm>
            <a:off x="2009418" y="2513170"/>
            <a:ext cx="493633" cy="493633"/>
          </a:xfrm>
          <a:prstGeom prst="roundRect">
            <a:avLst>
              <a:gd name="adj" fmla="val 18522031"/>
            </a:avLst>
          </a:prstGeom>
          <a:solidFill>
            <a:srgbClr val="DA1B2E"/>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5149" y="2648902"/>
            <a:ext cx="222052" cy="222052"/>
          </a:xfrm>
          <a:prstGeom prst="rect">
            <a:avLst/>
          </a:prstGeom>
        </p:spPr>
      </p:pic>
      <p:sp>
        <p:nvSpPr>
          <p:cNvPr id="7" name="Text 4"/>
          <p:cNvSpPr/>
          <p:nvPr/>
        </p:nvSpPr>
        <p:spPr>
          <a:xfrm>
            <a:off x="2531746" y="2625554"/>
            <a:ext cx="2598182" cy="324683"/>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Sora Semi Bold" pitchFamily="34" charset="0"/>
                <a:ea typeface="Sora Semi Bold" pitchFamily="34" charset="-122"/>
                <a:cs typeface="Sora Semi Bold" pitchFamily="34" charset="-120"/>
              </a:rPr>
              <a:t>Python</a:t>
            </a:r>
            <a:endParaRPr lang="en-US" sz="2000" dirty="0"/>
          </a:p>
        </p:txBody>
      </p:sp>
      <p:sp>
        <p:nvSpPr>
          <p:cNvPr id="8" name="Text 5"/>
          <p:cNvSpPr/>
          <p:nvPr/>
        </p:nvSpPr>
        <p:spPr>
          <a:xfrm>
            <a:off x="2009418" y="3135260"/>
            <a:ext cx="3197900" cy="526494"/>
          </a:xfrm>
          <a:prstGeom prst="rect">
            <a:avLst/>
          </a:prstGeom>
          <a:noFill/>
          <a:ln/>
        </p:spPr>
        <p:txBody>
          <a:bodyPr wrap="squar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Langage principal pour son écosystème riche et ses librairies data.</a:t>
            </a:r>
            <a:endParaRPr lang="en-US" sz="1250" dirty="0"/>
          </a:p>
        </p:txBody>
      </p:sp>
      <p:sp>
        <p:nvSpPr>
          <p:cNvPr id="9" name="Shape 6"/>
          <p:cNvSpPr/>
          <p:nvPr/>
        </p:nvSpPr>
        <p:spPr>
          <a:xfrm>
            <a:off x="5544026" y="2341006"/>
            <a:ext cx="3542228" cy="1537695"/>
          </a:xfrm>
          <a:prstGeom prst="roundRect">
            <a:avLst>
              <a:gd name="adj" fmla="val 3540"/>
            </a:avLst>
          </a:prstGeom>
          <a:solidFill>
            <a:srgbClr val="F9D2D6"/>
          </a:solidFill>
          <a:ln w="7620">
            <a:solidFill>
              <a:srgbClr val="DFB8BC"/>
            </a:solidFill>
            <a:prstDash val="solid"/>
          </a:ln>
        </p:spPr>
      </p:sp>
      <p:sp>
        <p:nvSpPr>
          <p:cNvPr id="10" name="Shape 7"/>
          <p:cNvSpPr/>
          <p:nvPr/>
        </p:nvSpPr>
        <p:spPr>
          <a:xfrm>
            <a:off x="5716191" y="2513170"/>
            <a:ext cx="493633" cy="493633"/>
          </a:xfrm>
          <a:prstGeom prst="roundRect">
            <a:avLst>
              <a:gd name="adj" fmla="val 18522031"/>
            </a:avLst>
          </a:prstGeom>
          <a:solidFill>
            <a:srgbClr val="DA1B2E"/>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1922" y="2648902"/>
            <a:ext cx="222052" cy="222052"/>
          </a:xfrm>
          <a:prstGeom prst="rect">
            <a:avLst/>
          </a:prstGeom>
        </p:spPr>
      </p:pic>
      <p:sp>
        <p:nvSpPr>
          <p:cNvPr id="12" name="Text 8"/>
          <p:cNvSpPr/>
          <p:nvPr/>
        </p:nvSpPr>
        <p:spPr>
          <a:xfrm>
            <a:off x="6288219" y="2625554"/>
            <a:ext cx="2598182" cy="324683"/>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Sora Semi Bold" pitchFamily="34" charset="0"/>
                <a:ea typeface="Sora Semi Bold" pitchFamily="34" charset="-122"/>
                <a:cs typeface="Sora Semi Bold" pitchFamily="34" charset="-120"/>
              </a:rPr>
              <a:t>SQLite</a:t>
            </a:r>
            <a:endParaRPr lang="en-US" sz="2000" dirty="0"/>
          </a:p>
        </p:txBody>
      </p:sp>
      <p:sp>
        <p:nvSpPr>
          <p:cNvPr id="13" name="Text 9"/>
          <p:cNvSpPr/>
          <p:nvPr/>
        </p:nvSpPr>
        <p:spPr>
          <a:xfrm>
            <a:off x="5688501" y="3181229"/>
            <a:ext cx="3197900" cy="526494"/>
          </a:xfrm>
          <a:prstGeom prst="rect">
            <a:avLst/>
          </a:prstGeom>
          <a:noFill/>
          <a:ln/>
        </p:spPr>
        <p:txBody>
          <a:bodyPr wrap="squar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Base de données légère, simple à déployer et gérer.</a:t>
            </a:r>
            <a:endParaRPr lang="en-US" sz="1250" dirty="0"/>
          </a:p>
        </p:txBody>
      </p:sp>
      <p:sp>
        <p:nvSpPr>
          <p:cNvPr id="14" name="Shape 10"/>
          <p:cNvSpPr/>
          <p:nvPr/>
        </p:nvSpPr>
        <p:spPr>
          <a:xfrm>
            <a:off x="9250799" y="2341006"/>
            <a:ext cx="3542228" cy="1537695"/>
          </a:xfrm>
          <a:prstGeom prst="roundRect">
            <a:avLst>
              <a:gd name="adj" fmla="val 3540"/>
            </a:avLst>
          </a:prstGeom>
          <a:solidFill>
            <a:srgbClr val="F9D2D6"/>
          </a:solidFill>
          <a:ln w="7620">
            <a:solidFill>
              <a:srgbClr val="DFB8BC"/>
            </a:solidFill>
            <a:prstDash val="solid"/>
          </a:ln>
        </p:spPr>
      </p:sp>
      <p:sp>
        <p:nvSpPr>
          <p:cNvPr id="15" name="Shape 11"/>
          <p:cNvSpPr/>
          <p:nvPr/>
        </p:nvSpPr>
        <p:spPr>
          <a:xfrm>
            <a:off x="9422963" y="2513170"/>
            <a:ext cx="493633" cy="493633"/>
          </a:xfrm>
          <a:prstGeom prst="roundRect">
            <a:avLst>
              <a:gd name="adj" fmla="val 18522031"/>
            </a:avLst>
          </a:prstGeom>
          <a:solidFill>
            <a:srgbClr val="DA1B2E"/>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8695" y="2648902"/>
            <a:ext cx="222052" cy="222052"/>
          </a:xfrm>
          <a:prstGeom prst="rect">
            <a:avLst/>
          </a:prstGeom>
        </p:spPr>
      </p:pic>
      <p:sp>
        <p:nvSpPr>
          <p:cNvPr id="17" name="Text 12"/>
          <p:cNvSpPr/>
          <p:nvPr/>
        </p:nvSpPr>
        <p:spPr>
          <a:xfrm>
            <a:off x="10052328" y="2625554"/>
            <a:ext cx="2598182" cy="324683"/>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Sora Semi Bold" pitchFamily="34" charset="0"/>
                <a:ea typeface="Sora Semi Bold" pitchFamily="34" charset="-122"/>
                <a:cs typeface="Sora Semi Bold" pitchFamily="34" charset="-120"/>
              </a:rPr>
              <a:t>Streamlit</a:t>
            </a:r>
            <a:endParaRPr lang="en-US" sz="2000" dirty="0"/>
          </a:p>
        </p:txBody>
      </p:sp>
      <p:sp>
        <p:nvSpPr>
          <p:cNvPr id="18" name="Text 13"/>
          <p:cNvSpPr/>
          <p:nvPr/>
        </p:nvSpPr>
        <p:spPr>
          <a:xfrm>
            <a:off x="9452610" y="3094056"/>
            <a:ext cx="3197900" cy="526494"/>
          </a:xfrm>
          <a:prstGeom prst="rect">
            <a:avLst/>
          </a:prstGeom>
          <a:noFill/>
          <a:ln/>
        </p:spPr>
        <p:txBody>
          <a:bodyPr wrap="squar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Interface rapide à développer, légère et interactive pour les utilisateurs.</a:t>
            </a:r>
            <a:endParaRPr lang="en-US" sz="1250" dirty="0"/>
          </a:p>
        </p:txBody>
      </p:sp>
      <p:sp>
        <p:nvSpPr>
          <p:cNvPr id="20" name="Text 15"/>
          <p:cNvSpPr/>
          <p:nvPr/>
        </p:nvSpPr>
        <p:spPr>
          <a:xfrm>
            <a:off x="1837253" y="4527233"/>
            <a:ext cx="8679894" cy="541258"/>
          </a:xfrm>
          <a:prstGeom prst="rect">
            <a:avLst/>
          </a:prstGeom>
          <a:noFill/>
          <a:ln/>
        </p:spPr>
        <p:txBody>
          <a:bodyPr wrap="none" lIns="0" tIns="0" rIns="0" bIns="0" rtlCol="0" anchor="t"/>
          <a:lstStyle/>
          <a:p>
            <a:pPr marL="0" indent="0" algn="l">
              <a:lnSpc>
                <a:spcPts val="4250"/>
              </a:lnSpc>
              <a:buNone/>
            </a:pPr>
            <a:r>
              <a:rPr lang="en-US" sz="3400" b="1" dirty="0">
                <a:solidFill>
                  <a:srgbClr val="1F1E1E"/>
                </a:solidFill>
                <a:latin typeface="Sora Semi Bold" pitchFamily="34" charset="0"/>
                <a:ea typeface="Sora Semi Bold" pitchFamily="34" charset="-122"/>
                <a:cs typeface="Sora Semi Bold" pitchFamily="34" charset="-120"/>
              </a:rPr>
              <a:t>Arborescence et Organisation du Code</a:t>
            </a:r>
            <a:endParaRPr lang="en-US" sz="3400" b="1" dirty="0"/>
          </a:p>
        </p:txBody>
      </p:sp>
      <p:sp>
        <p:nvSpPr>
          <p:cNvPr id="21" name="Text 16"/>
          <p:cNvSpPr/>
          <p:nvPr/>
        </p:nvSpPr>
        <p:spPr>
          <a:xfrm>
            <a:off x="1837253" y="5479852"/>
            <a:ext cx="3082409" cy="324683"/>
          </a:xfrm>
          <a:prstGeom prst="rect">
            <a:avLst/>
          </a:prstGeom>
          <a:noFill/>
          <a:ln/>
        </p:spPr>
        <p:txBody>
          <a:bodyPr wrap="none" lIns="0" tIns="0" rIns="0" bIns="0" rtlCol="0" anchor="t"/>
          <a:lstStyle/>
          <a:p>
            <a:pPr marL="0" indent="0" algn="l">
              <a:lnSpc>
                <a:spcPts val="2550"/>
              </a:lnSpc>
              <a:buNone/>
            </a:pPr>
            <a:r>
              <a:rPr lang="en-US" sz="2000" dirty="0">
                <a:solidFill>
                  <a:srgbClr val="1F1E1E"/>
                </a:solidFill>
                <a:latin typeface="Sora Semi Bold" pitchFamily="34" charset="0"/>
                <a:ea typeface="Sora Semi Bold" pitchFamily="34" charset="-122"/>
                <a:cs typeface="Sora Semi Bold" pitchFamily="34" charset="-120"/>
              </a:rPr>
              <a:t>Structuration du projet</a:t>
            </a:r>
            <a:endParaRPr lang="en-US" sz="2000" dirty="0"/>
          </a:p>
        </p:txBody>
      </p:sp>
      <p:sp>
        <p:nvSpPr>
          <p:cNvPr id="22" name="Text 17"/>
          <p:cNvSpPr/>
          <p:nvPr/>
        </p:nvSpPr>
        <p:spPr>
          <a:xfrm>
            <a:off x="1837253" y="5969079"/>
            <a:ext cx="5277088" cy="526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3B3535"/>
                </a:solidFill>
                <a:latin typeface="Sora Light" pitchFamily="34" charset="0"/>
                <a:ea typeface="Sora Light" pitchFamily="34" charset="-122"/>
                <a:cs typeface="Sora Light" pitchFamily="34" charset="-120"/>
              </a:rPr>
              <a:t>data_access</a:t>
            </a:r>
            <a:r>
              <a:rPr lang="en-US" sz="1250" dirty="0">
                <a:solidFill>
                  <a:srgbClr val="3B3535"/>
                </a:solidFill>
                <a:latin typeface="Sora Light" pitchFamily="34" charset="0"/>
                <a:ea typeface="Sora Light" pitchFamily="34" charset="-122"/>
                <a:cs typeface="Sora Light" pitchFamily="34" charset="-120"/>
              </a:rPr>
              <a:t>: Gestion du scraping, import et accès base de données.</a:t>
            </a:r>
            <a:endParaRPr lang="en-US" sz="1250" dirty="0"/>
          </a:p>
        </p:txBody>
      </p:sp>
      <p:sp>
        <p:nvSpPr>
          <p:cNvPr id="23" name="Text 18"/>
          <p:cNvSpPr/>
          <p:nvPr/>
        </p:nvSpPr>
        <p:spPr>
          <a:xfrm>
            <a:off x="1837253" y="6553081"/>
            <a:ext cx="5277088" cy="263247"/>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3B3535"/>
                </a:solidFill>
                <a:latin typeface="Sora Light" pitchFamily="34" charset="0"/>
                <a:ea typeface="Sora Light" pitchFamily="34" charset="-122"/>
                <a:cs typeface="Sora Light" pitchFamily="34" charset="-120"/>
              </a:rPr>
              <a:t>services</a:t>
            </a:r>
            <a:r>
              <a:rPr lang="en-US" sz="1250" dirty="0">
                <a:solidFill>
                  <a:srgbClr val="3B3535"/>
                </a:solidFill>
                <a:latin typeface="Sora Light" pitchFamily="34" charset="0"/>
                <a:ea typeface="Sora Light" pitchFamily="34" charset="-122"/>
                <a:cs typeface="Sora Light" pitchFamily="34" charset="-120"/>
              </a:rPr>
              <a:t>: Logique métier, statistiques et règles de sélection.</a:t>
            </a:r>
            <a:endParaRPr lang="en-US" sz="1250" dirty="0"/>
          </a:p>
        </p:txBody>
      </p:sp>
      <p:sp>
        <p:nvSpPr>
          <p:cNvPr id="24" name="Text 19"/>
          <p:cNvSpPr/>
          <p:nvPr/>
        </p:nvSpPr>
        <p:spPr>
          <a:xfrm>
            <a:off x="1837253" y="6873835"/>
            <a:ext cx="5277088" cy="263247"/>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3B3535"/>
                </a:solidFill>
                <a:latin typeface="Sora Light" pitchFamily="34" charset="0"/>
                <a:ea typeface="Sora Light" pitchFamily="34" charset="-122"/>
                <a:cs typeface="Sora Light" pitchFamily="34" charset="-120"/>
              </a:rPr>
              <a:t>ui / pages</a:t>
            </a:r>
            <a:r>
              <a:rPr lang="en-US" sz="1250" dirty="0">
                <a:solidFill>
                  <a:srgbClr val="3B3535"/>
                </a:solidFill>
                <a:latin typeface="Sora Light" pitchFamily="34" charset="0"/>
                <a:ea typeface="Sora Light" pitchFamily="34" charset="-122"/>
                <a:cs typeface="Sora Light" pitchFamily="34" charset="-120"/>
              </a:rPr>
              <a:t>: Pages Streamlit et visualisations.</a:t>
            </a:r>
            <a:endParaRPr lang="en-US" sz="1250" dirty="0"/>
          </a:p>
        </p:txBody>
      </p:sp>
      <p:sp>
        <p:nvSpPr>
          <p:cNvPr id="25" name="Text 20"/>
          <p:cNvSpPr/>
          <p:nvPr/>
        </p:nvSpPr>
        <p:spPr>
          <a:xfrm>
            <a:off x="1837253" y="7194590"/>
            <a:ext cx="5277088" cy="263247"/>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3B3535"/>
                </a:solidFill>
                <a:latin typeface="Sora Light" pitchFamily="34" charset="0"/>
                <a:ea typeface="Sora Light" pitchFamily="34" charset="-122"/>
                <a:cs typeface="Sora Light" pitchFamily="34" charset="-120"/>
              </a:rPr>
              <a:t>data</a:t>
            </a:r>
            <a:r>
              <a:rPr lang="en-US" sz="1250" dirty="0">
                <a:solidFill>
                  <a:srgbClr val="3B3535"/>
                </a:solidFill>
                <a:latin typeface="Sora Light" pitchFamily="34" charset="0"/>
                <a:ea typeface="Sora Light" pitchFamily="34" charset="-122"/>
                <a:cs typeface="Sora Light" pitchFamily="34" charset="-120"/>
              </a:rPr>
              <a:t>: Fichiers JSON et base SQLite.</a:t>
            </a:r>
            <a:endParaRPr lang="en-US" sz="1250" dirty="0"/>
          </a:p>
        </p:txBody>
      </p:sp>
      <p:sp>
        <p:nvSpPr>
          <p:cNvPr id="26" name="Text 21"/>
          <p:cNvSpPr/>
          <p:nvPr/>
        </p:nvSpPr>
        <p:spPr>
          <a:xfrm>
            <a:off x="7523440" y="5479852"/>
            <a:ext cx="2598182" cy="324683"/>
          </a:xfrm>
          <a:prstGeom prst="rect">
            <a:avLst/>
          </a:prstGeom>
          <a:noFill/>
          <a:ln/>
        </p:spPr>
        <p:txBody>
          <a:bodyPr wrap="none" lIns="0" tIns="0" rIns="0" bIns="0" rtlCol="0" anchor="t"/>
          <a:lstStyle/>
          <a:p>
            <a:pPr marL="0" indent="0" algn="l">
              <a:lnSpc>
                <a:spcPts val="2550"/>
              </a:lnSpc>
              <a:buNone/>
            </a:pPr>
            <a:r>
              <a:rPr lang="en-US" sz="2000" dirty="0">
                <a:solidFill>
                  <a:srgbClr val="1F1E1E"/>
                </a:solidFill>
                <a:latin typeface="Sora Semi Bold" pitchFamily="34" charset="0"/>
                <a:ea typeface="Sora Semi Bold" pitchFamily="34" charset="-122"/>
                <a:cs typeface="Sora Semi Bold" pitchFamily="34" charset="-120"/>
              </a:rPr>
              <a:t>Objectifs</a:t>
            </a:r>
            <a:endParaRPr lang="en-US" sz="2000" dirty="0"/>
          </a:p>
        </p:txBody>
      </p:sp>
      <p:sp>
        <p:nvSpPr>
          <p:cNvPr id="27" name="Text 22"/>
          <p:cNvSpPr/>
          <p:nvPr/>
        </p:nvSpPr>
        <p:spPr>
          <a:xfrm>
            <a:off x="7523440" y="5969079"/>
            <a:ext cx="5277088" cy="526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3B3535"/>
                </a:solidFill>
                <a:latin typeface="Sora Light" pitchFamily="34" charset="0"/>
                <a:ea typeface="Sora Light" pitchFamily="34" charset="-122"/>
                <a:cs typeface="Sora Light" pitchFamily="34" charset="-120"/>
              </a:rPr>
              <a:t>Séparation claire des responsabilités</a:t>
            </a:r>
            <a:r>
              <a:rPr lang="en-US" sz="1250" dirty="0">
                <a:solidFill>
                  <a:srgbClr val="3B3535"/>
                </a:solidFill>
                <a:latin typeface="Sora Light" pitchFamily="34" charset="0"/>
                <a:ea typeface="Sora Light" pitchFamily="34" charset="-122"/>
                <a:cs typeface="Sora Light" pitchFamily="34" charset="-120"/>
              </a:rPr>
              <a:t> pour une meilleure organisation.</a:t>
            </a:r>
            <a:endParaRPr lang="en-US" sz="1250" dirty="0"/>
          </a:p>
        </p:txBody>
      </p:sp>
      <p:sp>
        <p:nvSpPr>
          <p:cNvPr id="28" name="Text 23"/>
          <p:cNvSpPr/>
          <p:nvPr/>
        </p:nvSpPr>
        <p:spPr>
          <a:xfrm>
            <a:off x="7523440" y="6553081"/>
            <a:ext cx="5277088" cy="263247"/>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3B3535"/>
                </a:solidFill>
                <a:latin typeface="Sora Light" pitchFamily="34" charset="0"/>
                <a:ea typeface="Sora Light" pitchFamily="34" charset="-122"/>
                <a:cs typeface="Sora Light" pitchFamily="34" charset="-120"/>
              </a:rPr>
              <a:t>Code maintenable et lisible</a:t>
            </a:r>
            <a:r>
              <a:rPr lang="en-US" sz="1250" dirty="0">
                <a:solidFill>
                  <a:srgbClr val="3B3535"/>
                </a:solidFill>
                <a:latin typeface="Sora Light" pitchFamily="34" charset="0"/>
                <a:ea typeface="Sora Light" pitchFamily="34" charset="-122"/>
                <a:cs typeface="Sora Light" pitchFamily="34" charset="-120"/>
              </a:rPr>
              <a:t>, facilitant les collaborations.</a:t>
            </a:r>
            <a:endParaRPr lang="en-US" sz="1250" dirty="0"/>
          </a:p>
        </p:txBody>
      </p:sp>
      <p:sp>
        <p:nvSpPr>
          <p:cNvPr id="29" name="Text 24"/>
          <p:cNvSpPr/>
          <p:nvPr/>
        </p:nvSpPr>
        <p:spPr>
          <a:xfrm>
            <a:off x="7523440" y="6873835"/>
            <a:ext cx="5277088" cy="526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3B3535"/>
                </a:solidFill>
                <a:latin typeface="Sora Light" pitchFamily="34" charset="0"/>
                <a:ea typeface="Sora Light" pitchFamily="34" charset="-122"/>
                <a:cs typeface="Sora Light" pitchFamily="34" charset="-120"/>
              </a:rPr>
              <a:t>Faciliter les évolutions futures</a:t>
            </a:r>
            <a:r>
              <a:rPr lang="en-US" sz="1250" dirty="0">
                <a:solidFill>
                  <a:srgbClr val="3B3535"/>
                </a:solidFill>
                <a:latin typeface="Sora Light" pitchFamily="34" charset="0"/>
                <a:ea typeface="Sora Light" pitchFamily="34" charset="-122"/>
                <a:cs typeface="Sora Light" pitchFamily="34" charset="-120"/>
              </a:rPr>
              <a:t> et l'ajout de nouvelles fonctionnalités.</a:t>
            </a:r>
            <a:endParaRPr lang="en-US" sz="1250" dirty="0"/>
          </a:p>
        </p:txBody>
      </p:sp>
      <p:sp>
        <p:nvSpPr>
          <p:cNvPr id="31" name="Text 20">
            <a:extLst>
              <a:ext uri="{FF2B5EF4-FFF2-40B4-BE49-F238E27FC236}">
                <a16:creationId xmlns:a16="http://schemas.microsoft.com/office/drawing/2014/main" id="{2E803F7F-3AF2-A921-3F44-34FEB51B0AB5}"/>
              </a:ext>
            </a:extLst>
          </p:cNvPr>
          <p:cNvSpPr/>
          <p:nvPr/>
        </p:nvSpPr>
        <p:spPr>
          <a:xfrm>
            <a:off x="1837253" y="7515345"/>
            <a:ext cx="5277088" cy="263247"/>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3B3535"/>
                </a:solidFill>
                <a:latin typeface="Sora Light" pitchFamily="34" charset="0"/>
                <a:ea typeface="Sora Light" pitchFamily="34" charset="-122"/>
                <a:cs typeface="Sora Light" pitchFamily="34" charset="-120"/>
              </a:rPr>
              <a:t>exports </a:t>
            </a:r>
            <a:r>
              <a:rPr lang="en-US" sz="1250" dirty="0">
                <a:solidFill>
                  <a:srgbClr val="3B3535"/>
                </a:solidFill>
                <a:latin typeface="Sora Light" pitchFamily="34" charset="0"/>
                <a:ea typeface="Sora Light" pitchFamily="34" charset="-122"/>
                <a:cs typeface="Sora Light" pitchFamily="34" charset="-120"/>
              </a:rPr>
              <a:t>: </a:t>
            </a:r>
            <a:r>
              <a:rPr lang="en-US" sz="1250" dirty="0" err="1">
                <a:solidFill>
                  <a:srgbClr val="3B3535"/>
                </a:solidFill>
                <a:latin typeface="Sora Light" pitchFamily="34" charset="0"/>
                <a:ea typeface="Sora Light" pitchFamily="34" charset="-122"/>
                <a:cs typeface="Sora Light" pitchFamily="34" charset="-120"/>
              </a:rPr>
              <a:t>Fichiers</a:t>
            </a:r>
            <a:r>
              <a:rPr lang="en-US" sz="1250" dirty="0">
                <a:solidFill>
                  <a:srgbClr val="3B3535"/>
                </a:solidFill>
                <a:latin typeface="Sora Light" pitchFamily="34" charset="0"/>
                <a:ea typeface="Sora Light" pitchFamily="34" charset="-122"/>
                <a:cs typeface="Sora Light" pitchFamily="34" charset="-120"/>
              </a:rPr>
              <a:t> PDF</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806546" y="486846"/>
            <a:ext cx="5878235" cy="625912"/>
          </a:xfrm>
          <a:prstGeom prst="rect">
            <a:avLst/>
          </a:prstGeom>
          <a:noFill/>
          <a:ln/>
        </p:spPr>
        <p:txBody>
          <a:bodyPr wrap="none" lIns="0" tIns="0" rIns="0" bIns="0" rtlCol="0" anchor="t"/>
          <a:lstStyle/>
          <a:p>
            <a:pPr marL="0" indent="0" algn="l">
              <a:lnSpc>
                <a:spcPts val="4900"/>
              </a:lnSpc>
              <a:buNone/>
            </a:pPr>
            <a:r>
              <a:rPr lang="en-US" sz="3900" b="1" dirty="0">
                <a:solidFill>
                  <a:srgbClr val="1F1E1E"/>
                </a:solidFill>
                <a:latin typeface="Sora Semi Bold" pitchFamily="34" charset="0"/>
                <a:ea typeface="Sora Semi Bold" pitchFamily="34" charset="-122"/>
                <a:cs typeface="Sora Semi Bold" pitchFamily="34" charset="-120"/>
              </a:rPr>
              <a:t>Scraping du Catalogue</a:t>
            </a:r>
            <a:endParaRPr lang="en-US" sz="3900" b="1" dirty="0"/>
          </a:p>
        </p:txBody>
      </p:sp>
      <p:sp>
        <p:nvSpPr>
          <p:cNvPr id="4" name="Text 2"/>
          <p:cNvSpPr/>
          <p:nvPr/>
        </p:nvSpPr>
        <p:spPr>
          <a:xfrm>
            <a:off x="806546" y="1166694"/>
            <a:ext cx="13159825" cy="746351"/>
          </a:xfrm>
          <a:prstGeom prst="rect">
            <a:avLst/>
          </a:prstGeom>
          <a:noFill/>
          <a:ln/>
        </p:spPr>
        <p:txBody>
          <a:bodyPr wrap="square" lIns="0" tIns="0" rIns="0" bIns="0" rtlCol="0" anchor="t"/>
          <a:lstStyle/>
          <a:p>
            <a:pPr marL="0" indent="0" algn="l">
              <a:lnSpc>
                <a:spcPts val="2950"/>
              </a:lnSpc>
              <a:buNone/>
            </a:pPr>
            <a:r>
              <a:rPr lang="en-US" sz="2350" dirty="0">
                <a:solidFill>
                  <a:srgbClr val="1F1E1E"/>
                </a:solidFill>
                <a:latin typeface="Sora Semi Bold" pitchFamily="34" charset="0"/>
                <a:ea typeface="Sora Semi Bold" pitchFamily="34" charset="-122"/>
                <a:cs typeface="Sora Semi Bold" pitchFamily="34" charset="-120"/>
              </a:rPr>
              <a:t>Les variétés de tomates sont extraites du catalogue du site du jardin des tomates.</a:t>
            </a:r>
            <a:endParaRPr lang="en-US" sz="2350" dirty="0"/>
          </a:p>
        </p:txBody>
      </p:sp>
      <p:sp>
        <p:nvSpPr>
          <p:cNvPr id="5" name="Text 3"/>
          <p:cNvSpPr/>
          <p:nvPr/>
        </p:nvSpPr>
        <p:spPr>
          <a:xfrm>
            <a:off x="806546" y="3111409"/>
            <a:ext cx="6102429" cy="304324"/>
          </a:xfrm>
          <a:prstGeom prst="rect">
            <a:avLst/>
          </a:prstGeom>
          <a:noFill/>
          <a:ln/>
        </p:spPr>
        <p:txBody>
          <a:bodyPr wrap="none" lIns="0" tIns="0" rIns="0" bIns="0" rtlCol="0" anchor="t"/>
          <a:lstStyle/>
          <a:p>
            <a:pPr marL="0" indent="0" algn="l">
              <a:lnSpc>
                <a:spcPts val="2350"/>
              </a:lnSpc>
              <a:buNone/>
            </a:pPr>
            <a:endParaRPr lang="en-US" dirty="0"/>
          </a:p>
        </p:txBody>
      </p:sp>
      <p:sp>
        <p:nvSpPr>
          <p:cNvPr id="6" name="Text 4"/>
          <p:cNvSpPr/>
          <p:nvPr/>
        </p:nvSpPr>
        <p:spPr>
          <a:xfrm>
            <a:off x="686803" y="2625430"/>
            <a:ext cx="6102429" cy="304324"/>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3B3535"/>
                </a:solidFill>
                <a:latin typeface="Sora Light" pitchFamily="34" charset="0"/>
                <a:ea typeface="Sora Light" pitchFamily="34" charset="-122"/>
                <a:cs typeface="Sora Light" pitchFamily="34" charset="-120"/>
              </a:rPr>
              <a:t>Extraction des données HTML avec BeautifulSoup</a:t>
            </a:r>
            <a:endParaRPr lang="en-US" sz="1600" dirty="0"/>
          </a:p>
        </p:txBody>
      </p:sp>
      <p:sp>
        <p:nvSpPr>
          <p:cNvPr id="7" name="Text 5"/>
          <p:cNvSpPr/>
          <p:nvPr/>
        </p:nvSpPr>
        <p:spPr>
          <a:xfrm>
            <a:off x="686803" y="2996310"/>
            <a:ext cx="6102429" cy="304324"/>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3B3535"/>
                </a:solidFill>
                <a:latin typeface="Sora Light" pitchFamily="34" charset="0"/>
                <a:ea typeface="Sora Light" pitchFamily="34" charset="-122"/>
                <a:cs typeface="Sora Light" pitchFamily="34" charset="-120"/>
              </a:rPr>
              <a:t>Parsing des informations : nom, description, caractéristiques</a:t>
            </a:r>
            <a:endParaRPr lang="en-US" sz="1600" dirty="0"/>
          </a:p>
        </p:txBody>
      </p:sp>
      <p:sp>
        <p:nvSpPr>
          <p:cNvPr id="8" name="Text 6"/>
          <p:cNvSpPr/>
          <p:nvPr/>
        </p:nvSpPr>
        <p:spPr>
          <a:xfrm>
            <a:off x="686803" y="3367189"/>
            <a:ext cx="6102429" cy="304324"/>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3B3535"/>
                </a:solidFill>
                <a:latin typeface="Sora Light" pitchFamily="34" charset="0"/>
                <a:ea typeface="Sora Light" pitchFamily="34" charset="-122"/>
                <a:cs typeface="Sora Light" pitchFamily="34" charset="-120"/>
              </a:rPr>
              <a:t>Extraction de toutes les variétés et leurs caractéristiques</a:t>
            </a:r>
            <a:endParaRPr lang="en-US" sz="1600" dirty="0"/>
          </a:p>
        </p:txBody>
      </p:sp>
      <p:sp>
        <p:nvSpPr>
          <p:cNvPr id="9" name="Text 7"/>
          <p:cNvSpPr/>
          <p:nvPr/>
        </p:nvSpPr>
        <p:spPr>
          <a:xfrm>
            <a:off x="686803" y="3738069"/>
            <a:ext cx="6102429" cy="304324"/>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3B3535"/>
                </a:solidFill>
                <a:latin typeface="Sora Light" pitchFamily="34" charset="0"/>
                <a:ea typeface="Sora Light" pitchFamily="34" charset="-122"/>
                <a:cs typeface="Sora Light" pitchFamily="34" charset="-120"/>
              </a:rPr>
              <a:t>Sauvegarde dans un fichier JSON structuré</a:t>
            </a:r>
            <a:endParaRPr lang="en-US" sz="1600" dirty="0"/>
          </a:p>
        </p:txBody>
      </p:sp>
      <p:pic>
        <p:nvPicPr>
          <p:cNvPr id="10" name="Image 0" descr="preencoded.png"/>
          <p:cNvPicPr>
            <a:picLocks noChangeAspect="1"/>
          </p:cNvPicPr>
          <p:nvPr/>
        </p:nvPicPr>
        <p:blipFill>
          <a:blip r:embed="rId3"/>
          <a:stretch>
            <a:fillRect/>
          </a:stretch>
        </p:blipFill>
        <p:spPr>
          <a:xfrm>
            <a:off x="7386458" y="2084257"/>
            <a:ext cx="9389695" cy="6469499"/>
          </a:xfrm>
          <a:prstGeom prst="rect">
            <a:avLst/>
          </a:prstGeom>
          <a:ln>
            <a:noFill/>
          </a:ln>
          <a:effectLst>
            <a:outerShdw blurRad="292100" dist="139700" dir="2700000" algn="tl" rotWithShape="0">
              <a:srgbClr val="333333">
                <a:alpha val="65000"/>
              </a:srgbClr>
            </a:outerShdw>
          </a:effectLst>
        </p:spPr>
      </p:pic>
      <p:sp>
        <p:nvSpPr>
          <p:cNvPr id="11" name="Text 8"/>
          <p:cNvSpPr/>
          <p:nvPr/>
        </p:nvSpPr>
        <p:spPr>
          <a:xfrm>
            <a:off x="686803" y="4760799"/>
            <a:ext cx="3004423" cy="375404"/>
          </a:xfrm>
          <a:prstGeom prst="rect">
            <a:avLst/>
          </a:prstGeom>
          <a:noFill/>
          <a:ln/>
        </p:spPr>
        <p:txBody>
          <a:bodyPr wrap="none" lIns="0" tIns="0" rIns="0" bIns="0" rtlCol="0" anchor="t"/>
          <a:lstStyle/>
          <a:p>
            <a:pPr marL="0" indent="0" algn="l">
              <a:lnSpc>
                <a:spcPts val="2950"/>
              </a:lnSpc>
              <a:buNone/>
            </a:pPr>
            <a:r>
              <a:rPr lang="en-US" sz="2350" dirty="0">
                <a:solidFill>
                  <a:srgbClr val="1F1E1E"/>
                </a:solidFill>
                <a:latin typeface="Sora Semi Bold" pitchFamily="34" charset="0"/>
                <a:ea typeface="Sora Semi Bold" pitchFamily="34" charset="-122"/>
                <a:cs typeface="Sora Semi Bold" pitchFamily="34" charset="-120"/>
              </a:rPr>
              <a:t>Défi Technique</a:t>
            </a:r>
            <a:endParaRPr lang="en-US" sz="2350" dirty="0"/>
          </a:p>
        </p:txBody>
      </p:sp>
      <p:sp>
        <p:nvSpPr>
          <p:cNvPr id="12" name="Text 9"/>
          <p:cNvSpPr/>
          <p:nvPr/>
        </p:nvSpPr>
        <p:spPr>
          <a:xfrm>
            <a:off x="686803" y="5421596"/>
            <a:ext cx="12668964" cy="304324"/>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3B3535"/>
                </a:solidFill>
                <a:latin typeface="Sora Light" pitchFamily="34" charset="0"/>
                <a:ea typeface="Sora Light" pitchFamily="34" charset="-122"/>
                <a:cs typeface="Sora Light" pitchFamily="34" charset="-120"/>
              </a:rPr>
              <a:t>Site WordPress avec chargement dynamique (AJAX)</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9968" y="714494"/>
            <a:ext cx="13230463" cy="1315641"/>
          </a:xfrm>
          <a:prstGeom prst="rect">
            <a:avLst/>
          </a:prstGeom>
          <a:noFill/>
          <a:ln/>
        </p:spPr>
        <p:txBody>
          <a:bodyPr wrap="square" lIns="0" tIns="0" rIns="0" bIns="0" rtlCol="0" anchor="t"/>
          <a:lstStyle/>
          <a:p>
            <a:pPr marL="0" indent="0" algn="l">
              <a:lnSpc>
                <a:spcPts val="5150"/>
              </a:lnSpc>
              <a:buNone/>
            </a:pPr>
            <a:r>
              <a:rPr lang="en-US" sz="4100" b="1" dirty="0">
                <a:solidFill>
                  <a:srgbClr val="1F1E1E"/>
                </a:solidFill>
                <a:latin typeface="Sora Semi Bold" pitchFamily="34" charset="0"/>
                <a:ea typeface="Sora Semi Bold" pitchFamily="34" charset="-122"/>
                <a:cs typeface="Sora Semi Bold" pitchFamily="34" charset="-120"/>
              </a:rPr>
              <a:t>Importation et Structuration des Données </a:t>
            </a:r>
          </a:p>
          <a:p>
            <a:pPr marL="0" indent="0" algn="l">
              <a:lnSpc>
                <a:spcPts val="5150"/>
              </a:lnSpc>
              <a:buNone/>
            </a:pPr>
            <a:r>
              <a:rPr lang="en-US" sz="4100" b="1" dirty="0">
                <a:solidFill>
                  <a:srgbClr val="1F1E1E"/>
                </a:solidFill>
                <a:latin typeface="Sora Semi Bold" pitchFamily="34" charset="0"/>
                <a:ea typeface="Sora Semi Bold" pitchFamily="34" charset="-122"/>
                <a:cs typeface="Sora Semi Bold" pitchFamily="34" charset="-120"/>
              </a:rPr>
              <a:t>du Catalogue</a:t>
            </a:r>
            <a:endParaRPr lang="en-US" sz="4100" b="1" dirty="0"/>
          </a:p>
        </p:txBody>
      </p:sp>
      <p:sp>
        <p:nvSpPr>
          <p:cNvPr id="3" name="Text 1"/>
          <p:cNvSpPr/>
          <p:nvPr/>
        </p:nvSpPr>
        <p:spPr>
          <a:xfrm>
            <a:off x="699968" y="2430066"/>
            <a:ext cx="13230463" cy="640080"/>
          </a:xfrm>
          <a:prstGeom prst="rect">
            <a:avLst/>
          </a:prstGeom>
          <a:noFill/>
          <a:ln/>
        </p:spPr>
        <p:txBody>
          <a:bodyPr wrap="square" lIns="0" tIns="0" rIns="0" bIns="0" rtlCol="0" anchor="t"/>
          <a:lstStyle/>
          <a:p>
            <a:pPr marL="0" indent="0" algn="l">
              <a:lnSpc>
                <a:spcPts val="2500"/>
              </a:lnSpc>
              <a:buNone/>
            </a:pPr>
            <a:r>
              <a:rPr lang="en-US" dirty="0">
                <a:solidFill>
                  <a:srgbClr val="3B3535"/>
                </a:solidFill>
                <a:latin typeface="Sora Light" pitchFamily="34" charset="0"/>
                <a:ea typeface="Sora Light" pitchFamily="34" charset="-122"/>
                <a:cs typeface="Sora Light" pitchFamily="34" charset="-120"/>
              </a:rPr>
              <a:t>Suite à l'extraction réussie des données des variétés de tomates au format JSON, l'étape suivante consiste à les importer et à les structurer au sein d'une base de données. </a:t>
            </a:r>
            <a:endParaRPr lang="en-US" dirty="0"/>
          </a:p>
        </p:txBody>
      </p:sp>
      <p:sp>
        <p:nvSpPr>
          <p:cNvPr id="4" name="Text 2"/>
          <p:cNvSpPr/>
          <p:nvPr/>
        </p:nvSpPr>
        <p:spPr>
          <a:xfrm>
            <a:off x="705038" y="3160792"/>
            <a:ext cx="13230463" cy="640080"/>
          </a:xfrm>
          <a:prstGeom prst="rect">
            <a:avLst/>
          </a:prstGeom>
          <a:noFill/>
          <a:ln/>
        </p:spPr>
        <p:txBody>
          <a:bodyPr wrap="square" lIns="0" tIns="0" rIns="0" bIns="0" rtlCol="0" anchor="t"/>
          <a:lstStyle/>
          <a:p>
            <a:pPr marL="0" indent="0" algn="l">
              <a:lnSpc>
                <a:spcPts val="2500"/>
              </a:lnSpc>
              <a:buNone/>
            </a:pPr>
            <a:r>
              <a:rPr lang="en-US" dirty="0">
                <a:solidFill>
                  <a:srgbClr val="3B3535"/>
                </a:solidFill>
                <a:latin typeface="Sora Light" pitchFamily="34" charset="0"/>
                <a:ea typeface="Sora Light" pitchFamily="34" charset="-122"/>
                <a:cs typeface="Sora Light" pitchFamily="34" charset="-120"/>
              </a:rPr>
              <a:t>J'ai opté pour SQLite en raison de sa simplicité, de sa légèreté et de sa capacité à faciliter le développement local et la portabilité des données.</a:t>
            </a:r>
            <a:endParaRPr lang="en-US" dirty="0"/>
          </a:p>
        </p:txBody>
      </p:sp>
      <p:sp>
        <p:nvSpPr>
          <p:cNvPr id="5" name="Shape 3"/>
          <p:cNvSpPr/>
          <p:nvPr/>
        </p:nvSpPr>
        <p:spPr>
          <a:xfrm>
            <a:off x="699967" y="4408555"/>
            <a:ext cx="449937" cy="449937"/>
          </a:xfrm>
          <a:prstGeom prst="roundRect">
            <a:avLst>
              <a:gd name="adj" fmla="val 18669"/>
            </a:avLst>
          </a:prstGeom>
          <a:solidFill>
            <a:srgbClr val="F9D2D6"/>
          </a:solidFill>
          <a:ln w="7620">
            <a:solidFill>
              <a:srgbClr val="DFB8BC"/>
            </a:solidFill>
            <a:prstDash val="solid"/>
          </a:ln>
        </p:spPr>
      </p:sp>
      <p:sp>
        <p:nvSpPr>
          <p:cNvPr id="6" name="Text 4"/>
          <p:cNvSpPr/>
          <p:nvPr/>
        </p:nvSpPr>
        <p:spPr>
          <a:xfrm>
            <a:off x="767000" y="4490548"/>
            <a:ext cx="315754" cy="394692"/>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Sora Semi Bold" pitchFamily="34" charset="0"/>
                <a:ea typeface="Sora Semi Bold" pitchFamily="34" charset="-122"/>
                <a:cs typeface="Sora Semi Bold" pitchFamily="34" charset="-120"/>
              </a:rPr>
              <a:t>1</a:t>
            </a:r>
            <a:endParaRPr lang="en-US" sz="2450" dirty="0"/>
          </a:p>
        </p:txBody>
      </p:sp>
      <p:sp>
        <p:nvSpPr>
          <p:cNvPr id="7" name="Text 5"/>
          <p:cNvSpPr/>
          <p:nvPr/>
        </p:nvSpPr>
        <p:spPr>
          <a:xfrm>
            <a:off x="1349811" y="4477254"/>
            <a:ext cx="5477708" cy="328851"/>
          </a:xfrm>
          <a:prstGeom prst="rect">
            <a:avLst/>
          </a:prstGeom>
          <a:noFill/>
          <a:ln/>
        </p:spPr>
        <p:txBody>
          <a:bodyPr wrap="none" lIns="0" tIns="0" rIns="0" bIns="0" rtlCol="0" anchor="t"/>
          <a:lstStyle/>
          <a:p>
            <a:pPr marL="0" indent="0" algn="l">
              <a:lnSpc>
                <a:spcPts val="2550"/>
              </a:lnSpc>
              <a:buNone/>
            </a:pPr>
            <a:r>
              <a:rPr lang="en-US" sz="2050" b="1" dirty="0">
                <a:solidFill>
                  <a:srgbClr val="3B3535"/>
                </a:solidFill>
                <a:latin typeface="Sora Semi Bold" pitchFamily="34" charset="0"/>
                <a:ea typeface="Sora Semi Bold" pitchFamily="34" charset="-122"/>
                <a:cs typeface="Sora Semi Bold" pitchFamily="34" charset="-120"/>
              </a:rPr>
              <a:t>Chargement et Préparation des Données</a:t>
            </a:r>
            <a:endParaRPr lang="en-US" sz="2050" b="1" dirty="0"/>
          </a:p>
        </p:txBody>
      </p:sp>
      <p:sp>
        <p:nvSpPr>
          <p:cNvPr id="8" name="Text 6"/>
          <p:cNvSpPr/>
          <p:nvPr/>
        </p:nvSpPr>
        <p:spPr>
          <a:xfrm>
            <a:off x="1349811" y="4926000"/>
            <a:ext cx="5840373" cy="320040"/>
          </a:xfrm>
          <a:prstGeom prst="rect">
            <a:avLst/>
          </a:prstGeom>
          <a:noFill/>
          <a:ln/>
        </p:spPr>
        <p:txBody>
          <a:bodyPr wrap="none" lIns="0" tIns="0" rIns="0" bIns="0" rtlCol="0" anchor="t"/>
          <a:lstStyle/>
          <a:p>
            <a:pPr marL="0" indent="0" algn="l">
              <a:lnSpc>
                <a:spcPts val="2500"/>
              </a:lnSpc>
              <a:buNone/>
            </a:pPr>
            <a:r>
              <a:rPr lang="en-US" sz="1550" dirty="0">
                <a:solidFill>
                  <a:srgbClr val="3B3535"/>
                </a:solidFill>
                <a:latin typeface="Sora Light" pitchFamily="34" charset="0"/>
                <a:ea typeface="Sora Light" pitchFamily="34" charset="-122"/>
                <a:cs typeface="Sora Light" pitchFamily="34" charset="-120"/>
              </a:rPr>
              <a:t>Le fichier JSON précédemment généré</a:t>
            </a:r>
            <a:endParaRPr lang="en-US" sz="1550" dirty="0"/>
          </a:p>
        </p:txBody>
      </p:sp>
      <p:sp>
        <p:nvSpPr>
          <p:cNvPr id="9" name="Shape 7"/>
          <p:cNvSpPr/>
          <p:nvPr/>
        </p:nvSpPr>
        <p:spPr>
          <a:xfrm>
            <a:off x="7440096" y="4408555"/>
            <a:ext cx="449937" cy="449937"/>
          </a:xfrm>
          <a:prstGeom prst="roundRect">
            <a:avLst>
              <a:gd name="adj" fmla="val 18669"/>
            </a:avLst>
          </a:prstGeom>
          <a:solidFill>
            <a:srgbClr val="F9D2D6"/>
          </a:solidFill>
          <a:ln w="7620">
            <a:solidFill>
              <a:srgbClr val="DFB8BC"/>
            </a:solidFill>
            <a:prstDash val="solid"/>
          </a:ln>
        </p:spPr>
      </p:sp>
      <p:sp>
        <p:nvSpPr>
          <p:cNvPr id="10" name="Text 8"/>
          <p:cNvSpPr/>
          <p:nvPr/>
        </p:nvSpPr>
        <p:spPr>
          <a:xfrm>
            <a:off x="7507128" y="4490548"/>
            <a:ext cx="315754" cy="394692"/>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Sora Semi Bold" pitchFamily="34" charset="0"/>
                <a:ea typeface="Sora Semi Bold" pitchFamily="34" charset="-122"/>
                <a:cs typeface="Sora Semi Bold" pitchFamily="34" charset="-120"/>
              </a:rPr>
              <a:t>2</a:t>
            </a:r>
            <a:endParaRPr lang="en-US" sz="2450" dirty="0"/>
          </a:p>
        </p:txBody>
      </p:sp>
      <p:sp>
        <p:nvSpPr>
          <p:cNvPr id="11" name="Text 9"/>
          <p:cNvSpPr/>
          <p:nvPr/>
        </p:nvSpPr>
        <p:spPr>
          <a:xfrm>
            <a:off x="8089939" y="4477254"/>
            <a:ext cx="5552123" cy="328851"/>
          </a:xfrm>
          <a:prstGeom prst="rect">
            <a:avLst/>
          </a:prstGeom>
          <a:noFill/>
          <a:ln/>
        </p:spPr>
        <p:txBody>
          <a:bodyPr wrap="none" lIns="0" tIns="0" rIns="0" bIns="0" rtlCol="0" anchor="t"/>
          <a:lstStyle/>
          <a:p>
            <a:pPr marL="0" indent="0" algn="l">
              <a:lnSpc>
                <a:spcPts val="2550"/>
              </a:lnSpc>
              <a:buNone/>
            </a:pPr>
            <a:r>
              <a:rPr lang="en-US" sz="2050" b="1" dirty="0">
                <a:solidFill>
                  <a:srgbClr val="3B3535"/>
                </a:solidFill>
                <a:latin typeface="Sora Semi Bold" pitchFamily="34" charset="0"/>
                <a:ea typeface="Sora Semi Bold" pitchFamily="34" charset="-122"/>
                <a:cs typeface="Sora Semi Bold" pitchFamily="34" charset="-120"/>
              </a:rPr>
              <a:t>Conception et Création de la Base SQLite</a:t>
            </a:r>
            <a:endParaRPr lang="en-US" sz="2050" b="1" dirty="0"/>
          </a:p>
        </p:txBody>
      </p:sp>
      <p:sp>
        <p:nvSpPr>
          <p:cNvPr id="12" name="Text 10"/>
          <p:cNvSpPr/>
          <p:nvPr/>
        </p:nvSpPr>
        <p:spPr>
          <a:xfrm>
            <a:off x="8089939" y="4926000"/>
            <a:ext cx="5840492" cy="1280160"/>
          </a:xfrm>
          <a:prstGeom prst="rect">
            <a:avLst/>
          </a:prstGeom>
          <a:noFill/>
          <a:ln/>
        </p:spPr>
        <p:txBody>
          <a:bodyPr wrap="square" lIns="0" tIns="0" rIns="0" bIns="0" rtlCol="0" anchor="t"/>
          <a:lstStyle/>
          <a:p>
            <a:pPr marL="0" indent="0" algn="l">
              <a:lnSpc>
                <a:spcPts val="2500"/>
              </a:lnSpc>
              <a:buNone/>
            </a:pPr>
            <a:r>
              <a:rPr lang="en-US" sz="1550" dirty="0">
                <a:solidFill>
                  <a:srgbClr val="3B3535"/>
                </a:solidFill>
                <a:latin typeface="Sora Light" pitchFamily="34" charset="0"/>
                <a:ea typeface="Sora Light" pitchFamily="34" charset="-122"/>
                <a:cs typeface="Sora Light" pitchFamily="34" charset="-120"/>
              </a:rPr>
              <a:t>Une base de données SQLite est </a:t>
            </a:r>
            <a:r>
              <a:rPr lang="en-US" sz="1550" dirty="0" err="1">
                <a:solidFill>
                  <a:srgbClr val="3B3535"/>
                </a:solidFill>
                <a:latin typeface="Sora Light" pitchFamily="34" charset="0"/>
                <a:ea typeface="Sora Light" pitchFamily="34" charset="-122"/>
                <a:cs typeface="Sora Light" pitchFamily="34" charset="-120"/>
              </a:rPr>
              <a:t>initialisée</a:t>
            </a:r>
            <a:r>
              <a:rPr lang="en-US" sz="1550" dirty="0">
                <a:solidFill>
                  <a:srgbClr val="3B3535"/>
                </a:solidFill>
                <a:latin typeface="Sora Light" pitchFamily="34" charset="0"/>
                <a:ea typeface="Sora Light" pitchFamily="34" charset="-122"/>
                <a:cs typeface="Sora Light" pitchFamily="34" charset="-120"/>
              </a:rPr>
              <a:t> avec Un schéma de table </a:t>
            </a:r>
            <a:r>
              <a:rPr lang="en-US" sz="1550" dirty="0" err="1">
                <a:solidFill>
                  <a:srgbClr val="3B3535"/>
                </a:solidFill>
                <a:latin typeface="Sora Light" pitchFamily="34" charset="0"/>
                <a:ea typeface="Sora Light" pitchFamily="34" charset="-122"/>
                <a:cs typeface="Sora Light" pitchFamily="34" charset="-120"/>
              </a:rPr>
              <a:t>défini</a:t>
            </a:r>
            <a:r>
              <a:rPr lang="en-US" sz="1550" dirty="0">
                <a:solidFill>
                  <a:srgbClr val="3B3535"/>
                </a:solidFill>
                <a:latin typeface="Sora Light" pitchFamily="34" charset="0"/>
                <a:ea typeface="Sora Light" pitchFamily="34" charset="-122"/>
                <a:cs typeface="Sora Light" pitchFamily="34" charset="-120"/>
              </a:rPr>
              <a:t> avec les champs pour le nom, la description et les diverses caractéristiques de chaque variété.</a:t>
            </a:r>
            <a:endParaRPr lang="en-US" sz="1550" dirty="0"/>
          </a:p>
        </p:txBody>
      </p:sp>
      <p:sp>
        <p:nvSpPr>
          <p:cNvPr id="13" name="Shape 11"/>
          <p:cNvSpPr/>
          <p:nvPr/>
        </p:nvSpPr>
        <p:spPr>
          <a:xfrm>
            <a:off x="699966" y="6015897"/>
            <a:ext cx="449937" cy="449937"/>
          </a:xfrm>
          <a:prstGeom prst="roundRect">
            <a:avLst>
              <a:gd name="adj" fmla="val 18669"/>
            </a:avLst>
          </a:prstGeom>
          <a:solidFill>
            <a:srgbClr val="F9D2D6"/>
          </a:solidFill>
          <a:ln w="7620">
            <a:solidFill>
              <a:srgbClr val="DFB8BC"/>
            </a:solidFill>
            <a:prstDash val="solid"/>
          </a:ln>
        </p:spPr>
      </p:sp>
      <p:sp>
        <p:nvSpPr>
          <p:cNvPr id="14" name="Text 12"/>
          <p:cNvSpPr/>
          <p:nvPr/>
        </p:nvSpPr>
        <p:spPr>
          <a:xfrm>
            <a:off x="767000" y="6090710"/>
            <a:ext cx="315754" cy="394692"/>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Sora Semi Bold" pitchFamily="34" charset="0"/>
                <a:ea typeface="Sora Semi Bold" pitchFamily="34" charset="-122"/>
                <a:cs typeface="Sora Semi Bold" pitchFamily="34" charset="-120"/>
              </a:rPr>
              <a:t>3</a:t>
            </a:r>
            <a:endParaRPr lang="en-US" sz="2450" dirty="0"/>
          </a:p>
        </p:txBody>
      </p:sp>
      <p:sp>
        <p:nvSpPr>
          <p:cNvPr id="15" name="Text 13"/>
          <p:cNvSpPr/>
          <p:nvPr/>
        </p:nvSpPr>
        <p:spPr>
          <a:xfrm>
            <a:off x="1349810" y="6084596"/>
            <a:ext cx="3025735" cy="328851"/>
          </a:xfrm>
          <a:prstGeom prst="rect">
            <a:avLst/>
          </a:prstGeom>
          <a:noFill/>
          <a:ln/>
        </p:spPr>
        <p:txBody>
          <a:bodyPr wrap="none" lIns="0" tIns="0" rIns="0" bIns="0" rtlCol="0" anchor="t"/>
          <a:lstStyle/>
          <a:p>
            <a:pPr marL="0" indent="0" algn="l">
              <a:lnSpc>
                <a:spcPts val="2550"/>
              </a:lnSpc>
              <a:buNone/>
            </a:pPr>
            <a:r>
              <a:rPr lang="en-US" sz="2050" b="1" dirty="0">
                <a:solidFill>
                  <a:srgbClr val="3B3535"/>
                </a:solidFill>
                <a:latin typeface="Sora Semi Bold" pitchFamily="34" charset="0"/>
                <a:ea typeface="Sora Semi Bold" pitchFamily="34" charset="-122"/>
                <a:cs typeface="Sora Semi Bold" pitchFamily="34" charset="-120"/>
              </a:rPr>
              <a:t>Insertion des Données</a:t>
            </a:r>
            <a:endParaRPr lang="en-US" sz="2050" b="1" dirty="0"/>
          </a:p>
        </p:txBody>
      </p:sp>
      <p:sp>
        <p:nvSpPr>
          <p:cNvPr id="16" name="Text 14"/>
          <p:cNvSpPr/>
          <p:nvPr/>
        </p:nvSpPr>
        <p:spPr>
          <a:xfrm>
            <a:off x="1349810" y="6533343"/>
            <a:ext cx="12580620" cy="640080"/>
          </a:xfrm>
          <a:prstGeom prst="rect">
            <a:avLst/>
          </a:prstGeom>
          <a:noFill/>
          <a:ln/>
        </p:spPr>
        <p:txBody>
          <a:bodyPr wrap="square" lIns="0" tIns="0" rIns="0" bIns="0" rtlCol="0" anchor="t"/>
          <a:lstStyle/>
          <a:p>
            <a:pPr marL="0" indent="0" algn="l">
              <a:lnSpc>
                <a:spcPts val="2500"/>
              </a:lnSpc>
              <a:buNone/>
            </a:pPr>
            <a:r>
              <a:rPr lang="en-US" sz="1550" dirty="0">
                <a:solidFill>
                  <a:srgbClr val="3B3535"/>
                </a:solidFill>
                <a:latin typeface="Sora Light" pitchFamily="34" charset="0"/>
                <a:ea typeface="Sora Light" pitchFamily="34" charset="-122"/>
                <a:cs typeface="Sora Light" pitchFamily="34" charset="-120"/>
              </a:rPr>
              <a:t>Les enregistrements préparés sont insérés un par un dans la table SQLite. Un mécanisme est mis en place pour gérer les éventuels doublons et garantir l'unicité des entrées.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669275"/>
            <a:ext cx="7846457"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Visualisation du Catalogue</a:t>
            </a:r>
            <a:endParaRPr lang="en-US" sz="4450" dirty="0"/>
          </a:p>
        </p:txBody>
      </p:sp>
      <p:sp>
        <p:nvSpPr>
          <p:cNvPr id="3" name="Text 1"/>
          <p:cNvSpPr/>
          <p:nvPr/>
        </p:nvSpPr>
        <p:spPr>
          <a:xfrm>
            <a:off x="758309" y="3468541"/>
            <a:ext cx="7322106" cy="427553"/>
          </a:xfrm>
          <a:prstGeom prst="rect">
            <a:avLst/>
          </a:prstGeom>
          <a:noFill/>
          <a:ln/>
        </p:spPr>
        <p:txBody>
          <a:bodyPr wrap="none" lIns="0" tIns="0" rIns="0" bIns="0" rtlCol="0" anchor="t"/>
          <a:lstStyle/>
          <a:p>
            <a:pPr marL="0" indent="0" algn="l">
              <a:lnSpc>
                <a:spcPts val="3350"/>
              </a:lnSpc>
              <a:buNone/>
            </a:pPr>
            <a:r>
              <a:rPr lang="en-US" sz="2650" dirty="0">
                <a:solidFill>
                  <a:srgbClr val="1F1E1E"/>
                </a:solidFill>
                <a:latin typeface="Sora Semi Bold" pitchFamily="34" charset="0"/>
                <a:ea typeface="Sora Semi Bold" pitchFamily="34" charset="-122"/>
                <a:cs typeface="Sora Semi Bold" pitchFamily="34" charset="-120"/>
              </a:rPr>
              <a:t>Une Interface Intuitive pour la Découverte</a:t>
            </a:r>
            <a:endParaRPr lang="en-US" sz="2650" dirty="0"/>
          </a:p>
        </p:txBody>
      </p:sp>
      <p:sp>
        <p:nvSpPr>
          <p:cNvPr id="4" name="Text 2"/>
          <p:cNvSpPr/>
          <p:nvPr/>
        </p:nvSpPr>
        <p:spPr>
          <a:xfrm>
            <a:off x="758309" y="4415922"/>
            <a:ext cx="6428899" cy="173355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La création d'une page Streamlit dédiée permet un affichage clair et dynamique de la liste des variétés. Cette interface utilisateur fonctionnelle offre une lecture directe depuis la base SQLite, marquant une première étape essentielle pour l'interaction avec le catalogue.</a:t>
            </a:r>
            <a:endParaRPr lang="en-US" sz="1700" dirty="0"/>
          </a:p>
        </p:txBody>
      </p:sp>
      <p:sp>
        <p:nvSpPr>
          <p:cNvPr id="5" name="Text 3"/>
          <p:cNvSpPr/>
          <p:nvPr/>
        </p:nvSpPr>
        <p:spPr>
          <a:xfrm>
            <a:off x="758309" y="6344377"/>
            <a:ext cx="6428899"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Page Streamlit dédiée</a:t>
            </a:r>
            <a:r>
              <a:rPr lang="en-US" sz="1700" dirty="0">
                <a:solidFill>
                  <a:srgbClr val="3B3535"/>
                </a:solidFill>
                <a:latin typeface="Sora Light" pitchFamily="34" charset="0"/>
                <a:ea typeface="Sora Light" pitchFamily="34" charset="-122"/>
                <a:cs typeface="Sora Light" pitchFamily="34" charset="-120"/>
              </a:rPr>
              <a:t> pour une navigation fluide.</a:t>
            </a:r>
            <a:endParaRPr lang="en-US" sz="1700" dirty="0"/>
          </a:p>
        </p:txBody>
      </p:sp>
      <p:sp>
        <p:nvSpPr>
          <p:cNvPr id="6" name="Text 4"/>
          <p:cNvSpPr/>
          <p:nvPr/>
        </p:nvSpPr>
        <p:spPr>
          <a:xfrm>
            <a:off x="758309" y="6766811"/>
            <a:ext cx="6428899"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Affichage détaillé</a:t>
            </a:r>
            <a:r>
              <a:rPr lang="en-US" sz="1700" dirty="0">
                <a:solidFill>
                  <a:srgbClr val="3B3535"/>
                </a:solidFill>
                <a:latin typeface="Sora Light" pitchFamily="34" charset="0"/>
                <a:ea typeface="Sora Light" pitchFamily="34" charset="-122"/>
                <a:cs typeface="Sora Light" pitchFamily="34" charset="-120"/>
              </a:rPr>
              <a:t> de chaque variété.</a:t>
            </a:r>
            <a:endParaRPr lang="en-US" sz="1700" dirty="0"/>
          </a:p>
        </p:txBody>
      </p:sp>
      <p:sp>
        <p:nvSpPr>
          <p:cNvPr id="7" name="Text 5"/>
          <p:cNvSpPr/>
          <p:nvPr/>
        </p:nvSpPr>
        <p:spPr>
          <a:xfrm>
            <a:off x="758309" y="7189244"/>
            <a:ext cx="6428899" cy="346710"/>
          </a:xfrm>
          <a:prstGeom prst="rect">
            <a:avLst/>
          </a:prstGeom>
          <a:noFill/>
          <a:ln/>
        </p:spPr>
        <p:txBody>
          <a:bodyPr wrap="non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Lecture directe</a:t>
            </a:r>
            <a:r>
              <a:rPr lang="en-US" sz="1700" dirty="0">
                <a:solidFill>
                  <a:srgbClr val="3B3535"/>
                </a:solidFill>
                <a:latin typeface="Sora Light" pitchFamily="34" charset="0"/>
                <a:ea typeface="Sora Light" pitchFamily="34" charset="-122"/>
                <a:cs typeface="Sora Light" pitchFamily="34" charset="-120"/>
              </a:rPr>
              <a:t> des données depuis SQLite.</a:t>
            </a:r>
            <a:endParaRPr lang="en-US" sz="1700" dirty="0"/>
          </a:p>
        </p:txBody>
      </p:sp>
      <p:pic>
        <p:nvPicPr>
          <p:cNvPr id="8" name="Image 0" descr="preencoded.png"/>
          <p:cNvPicPr>
            <a:picLocks noChangeAspect="1"/>
          </p:cNvPicPr>
          <p:nvPr/>
        </p:nvPicPr>
        <p:blipFill>
          <a:blip r:embed="rId3"/>
          <a:stretch>
            <a:fillRect/>
          </a:stretch>
        </p:blipFill>
        <p:spPr>
          <a:xfrm>
            <a:off x="7596143" y="4114800"/>
            <a:ext cx="9292380" cy="4323144"/>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D7D7607A-FB81-CD50-DC9B-391A2BBDFC08}"/>
              </a:ext>
            </a:extLst>
          </p:cNvPr>
          <p:cNvPicPr>
            <a:picLocks noChangeAspect="1"/>
          </p:cNvPicPr>
          <p:nvPr/>
        </p:nvPicPr>
        <p:blipFill>
          <a:blip r:embed="rId4"/>
          <a:srcRect t="24757" b="51998"/>
          <a:stretch>
            <a:fillRect/>
          </a:stretch>
        </p:blipFill>
        <p:spPr>
          <a:xfrm>
            <a:off x="0" y="0"/>
            <a:ext cx="14630400" cy="22672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59432" y="820854"/>
            <a:ext cx="9455110" cy="606743"/>
          </a:xfrm>
          <a:prstGeom prst="rect">
            <a:avLst/>
          </a:prstGeom>
          <a:noFill/>
          <a:ln/>
        </p:spPr>
        <p:txBody>
          <a:bodyPr wrap="none" lIns="0" tIns="0" rIns="0" bIns="0" rtlCol="0" anchor="t"/>
          <a:lstStyle/>
          <a:p>
            <a:pPr marL="0" indent="0" algn="l">
              <a:lnSpc>
                <a:spcPts val="4750"/>
              </a:lnSpc>
              <a:buNone/>
            </a:pPr>
            <a:r>
              <a:rPr lang="en-US" sz="3800" dirty="0">
                <a:solidFill>
                  <a:srgbClr val="1F1E1E"/>
                </a:solidFill>
                <a:latin typeface="Sora Semi Bold" pitchFamily="34" charset="0"/>
                <a:ea typeface="Sora Semi Bold" pitchFamily="34" charset="-122"/>
                <a:cs typeface="Sora Semi Bold" pitchFamily="34" charset="-120"/>
              </a:rPr>
              <a:t>Statistiques et Diversité du Catalogue</a:t>
            </a:r>
            <a:endParaRPr lang="en-US" sz="3800" dirty="0"/>
          </a:p>
        </p:txBody>
      </p:sp>
      <p:sp>
        <p:nvSpPr>
          <p:cNvPr id="3" name="Text 1"/>
          <p:cNvSpPr/>
          <p:nvPr/>
        </p:nvSpPr>
        <p:spPr>
          <a:xfrm>
            <a:off x="1166813" y="2460545"/>
            <a:ext cx="5915858" cy="885111"/>
          </a:xfrm>
          <a:prstGeom prst="rect">
            <a:avLst/>
          </a:prstGeom>
          <a:noFill/>
          <a:ln/>
        </p:spPr>
        <p:txBody>
          <a:bodyPr wrap="square" lIns="0" tIns="0" rIns="0" bIns="0" rtlCol="0" anchor="t"/>
          <a:lstStyle/>
          <a:p>
            <a:pPr marL="0" indent="0" algn="l">
              <a:lnSpc>
                <a:spcPts val="2300"/>
              </a:lnSpc>
              <a:buNone/>
            </a:pPr>
            <a:r>
              <a:rPr lang="en-US" dirty="0">
                <a:solidFill>
                  <a:srgbClr val="3B3535"/>
                </a:solidFill>
                <a:latin typeface="Sora Light" pitchFamily="34" charset="0"/>
                <a:ea typeface="Sora Light" pitchFamily="34" charset="-122"/>
                <a:cs typeface="Sora Light" pitchFamily="34" charset="-120"/>
              </a:rPr>
              <a:t>L'analyse approfondie de la diversité des variétés est essentielle pour une gestion éclairée. Nous étudions les caractéristiques telles que les couleurs, formes, tailles et précocité des tomates.</a:t>
            </a:r>
            <a:endParaRPr lang="en-US" dirty="0"/>
          </a:p>
        </p:txBody>
      </p:sp>
      <p:sp>
        <p:nvSpPr>
          <p:cNvPr id="4" name="Text 2"/>
          <p:cNvSpPr/>
          <p:nvPr/>
        </p:nvSpPr>
        <p:spPr>
          <a:xfrm>
            <a:off x="1174194" y="2608064"/>
            <a:ext cx="5915858" cy="295037"/>
          </a:xfrm>
          <a:prstGeom prst="rect">
            <a:avLst/>
          </a:prstGeom>
          <a:noFill/>
          <a:ln/>
        </p:spPr>
        <p:txBody>
          <a:bodyPr wrap="none" lIns="0" tIns="0" rIns="0" bIns="0" rtlCol="0" anchor="t"/>
          <a:lstStyle/>
          <a:p>
            <a:pPr marL="0" indent="0" algn="l">
              <a:lnSpc>
                <a:spcPts val="2300"/>
              </a:lnSpc>
              <a:buNone/>
            </a:pPr>
            <a:endParaRPr lang="en-US" sz="1450" dirty="0"/>
          </a:p>
        </p:txBody>
      </p:sp>
      <p:sp>
        <p:nvSpPr>
          <p:cNvPr id="5" name="Text 3"/>
          <p:cNvSpPr/>
          <p:nvPr/>
        </p:nvSpPr>
        <p:spPr>
          <a:xfrm>
            <a:off x="1166813" y="4138612"/>
            <a:ext cx="5915858" cy="295037"/>
          </a:xfrm>
          <a:prstGeom prst="rect">
            <a:avLst/>
          </a:prstGeom>
          <a:noFill/>
          <a:ln/>
        </p:spPr>
        <p:txBody>
          <a:bodyPr wrap="none" lIns="0" tIns="0" rIns="0" bIns="0" rtlCol="0" anchor="t"/>
          <a:lstStyle/>
          <a:p>
            <a:pPr marL="0" indent="0" algn="l">
              <a:lnSpc>
                <a:spcPts val="2300"/>
              </a:lnSpc>
              <a:buNone/>
            </a:pPr>
            <a:r>
              <a:rPr lang="en-US" b="1" u="sng" dirty="0">
                <a:solidFill>
                  <a:srgbClr val="3B3535"/>
                </a:solidFill>
                <a:latin typeface="Sora Light" pitchFamily="34" charset="0"/>
                <a:ea typeface="Sora Light" pitchFamily="34" charset="-122"/>
                <a:cs typeface="Sora Light" pitchFamily="34" charset="-120"/>
              </a:rPr>
              <a:t>Création d'une page dédiés aux statistiques</a:t>
            </a:r>
            <a:endParaRPr lang="en-US" dirty="0"/>
          </a:p>
        </p:txBody>
      </p:sp>
      <p:sp>
        <p:nvSpPr>
          <p:cNvPr id="6" name="Text 4"/>
          <p:cNvSpPr/>
          <p:nvPr/>
        </p:nvSpPr>
        <p:spPr>
          <a:xfrm>
            <a:off x="1166813" y="4599622"/>
            <a:ext cx="5915858" cy="590074"/>
          </a:xfrm>
          <a:prstGeom prst="rect">
            <a:avLst/>
          </a:prstGeom>
          <a:noFill/>
          <a:ln/>
        </p:spPr>
        <p:txBody>
          <a:bodyPr wrap="square" lIns="0" tIns="0" rIns="0" bIns="0" rtlCol="0" anchor="t"/>
          <a:lstStyle/>
          <a:p>
            <a:pPr marL="342900" indent="-342900" algn="l">
              <a:lnSpc>
                <a:spcPts val="2300"/>
              </a:lnSpc>
              <a:buSzPct val="100000"/>
              <a:buChar char="•"/>
            </a:pPr>
            <a:r>
              <a:rPr lang="en-US" b="1" dirty="0">
                <a:solidFill>
                  <a:srgbClr val="3B3535"/>
                </a:solidFill>
                <a:latin typeface="Sora Light" pitchFamily="34" charset="0"/>
                <a:ea typeface="Sora Light" pitchFamily="34" charset="-122"/>
                <a:cs typeface="Sora Light" pitchFamily="34" charset="-120"/>
              </a:rPr>
              <a:t>Utilisation de Pandas</a:t>
            </a:r>
            <a:r>
              <a:rPr lang="en-US" dirty="0">
                <a:solidFill>
                  <a:srgbClr val="3B3535"/>
                </a:solidFill>
                <a:latin typeface="Sora Light" pitchFamily="34" charset="0"/>
                <a:ea typeface="Sora Light" pitchFamily="34" charset="-122"/>
                <a:cs typeface="Sora Light" pitchFamily="34" charset="-120"/>
              </a:rPr>
              <a:t> pour un traitement des données efficace.</a:t>
            </a:r>
            <a:endParaRPr lang="en-US" dirty="0"/>
          </a:p>
        </p:txBody>
      </p:sp>
      <p:sp>
        <p:nvSpPr>
          <p:cNvPr id="7" name="Text 5"/>
          <p:cNvSpPr/>
          <p:nvPr/>
        </p:nvSpPr>
        <p:spPr>
          <a:xfrm>
            <a:off x="1159432" y="5355669"/>
            <a:ext cx="5915858" cy="590074"/>
          </a:xfrm>
          <a:prstGeom prst="rect">
            <a:avLst/>
          </a:prstGeom>
          <a:noFill/>
          <a:ln/>
        </p:spPr>
        <p:txBody>
          <a:bodyPr wrap="square" lIns="0" tIns="0" rIns="0" bIns="0" rtlCol="0" anchor="t"/>
          <a:lstStyle/>
          <a:p>
            <a:pPr marL="342900" indent="-342900" algn="l">
              <a:lnSpc>
                <a:spcPts val="2300"/>
              </a:lnSpc>
              <a:buSzPct val="100000"/>
              <a:buChar char="•"/>
            </a:pPr>
            <a:r>
              <a:rPr lang="en-US" b="1" dirty="0">
                <a:solidFill>
                  <a:srgbClr val="3B3535"/>
                </a:solidFill>
                <a:latin typeface="Sora Light" pitchFamily="34" charset="0"/>
                <a:ea typeface="Sora Light" pitchFamily="34" charset="-122"/>
                <a:cs typeface="Sora Light" pitchFamily="34" charset="-120"/>
              </a:rPr>
              <a:t>Visualisations interactives avec Plotly Express</a:t>
            </a:r>
            <a:r>
              <a:rPr lang="en-US" dirty="0">
                <a:solidFill>
                  <a:srgbClr val="3B3535"/>
                </a:solidFill>
                <a:latin typeface="Sora Light" pitchFamily="34" charset="0"/>
                <a:ea typeface="Sora Light" pitchFamily="34" charset="-122"/>
                <a:cs typeface="Sora Light" pitchFamily="34" charset="-120"/>
              </a:rPr>
              <a:t> pour une meilleure compréhension.</a:t>
            </a:r>
            <a:endParaRPr lang="en-US" dirty="0"/>
          </a:p>
        </p:txBody>
      </p:sp>
      <p:sp>
        <p:nvSpPr>
          <p:cNvPr id="8" name="Text 6"/>
          <p:cNvSpPr/>
          <p:nvPr/>
        </p:nvSpPr>
        <p:spPr>
          <a:xfrm>
            <a:off x="1159432" y="6121402"/>
            <a:ext cx="5915858" cy="590074"/>
          </a:xfrm>
          <a:prstGeom prst="rect">
            <a:avLst/>
          </a:prstGeom>
          <a:noFill/>
          <a:ln/>
        </p:spPr>
        <p:txBody>
          <a:bodyPr wrap="square" lIns="0" tIns="0" rIns="0" bIns="0" rtlCol="0" anchor="t"/>
          <a:lstStyle/>
          <a:p>
            <a:pPr marL="342900" indent="-342900" algn="l">
              <a:lnSpc>
                <a:spcPts val="2300"/>
              </a:lnSpc>
              <a:buSzPct val="100000"/>
              <a:buChar char="•"/>
            </a:pPr>
            <a:r>
              <a:rPr lang="en-US" dirty="0">
                <a:solidFill>
                  <a:srgbClr val="3B3535"/>
                </a:solidFill>
                <a:latin typeface="Sora Light" pitchFamily="34" charset="0"/>
                <a:ea typeface="Sora Light" pitchFamily="34" charset="-122"/>
                <a:cs typeface="Sora Light" pitchFamily="34" charset="-120"/>
              </a:rPr>
              <a:t>Ces analyses aident à la </a:t>
            </a:r>
            <a:r>
              <a:rPr lang="en-US" b="1" dirty="0">
                <a:solidFill>
                  <a:srgbClr val="3B3535"/>
                </a:solidFill>
                <a:latin typeface="Sora Light" pitchFamily="34" charset="0"/>
                <a:ea typeface="Sora Light" pitchFamily="34" charset="-122"/>
                <a:cs typeface="Sora Light" pitchFamily="34" charset="-120"/>
              </a:rPr>
              <a:t>compréhension globale du patrimoine génétique</a:t>
            </a:r>
            <a:r>
              <a:rPr lang="en-US" dirty="0">
                <a:solidFill>
                  <a:srgbClr val="3B3535"/>
                </a:solidFill>
                <a:latin typeface="Sora Light" pitchFamily="34" charset="0"/>
                <a:ea typeface="Sora Light" pitchFamily="34" charset="-122"/>
                <a:cs typeface="Sora Light" pitchFamily="34" charset="-120"/>
              </a:rPr>
              <a:t> et à la prise de décision.</a:t>
            </a:r>
            <a:endParaRPr lang="en-US" dirty="0"/>
          </a:p>
        </p:txBody>
      </p:sp>
      <p:pic>
        <p:nvPicPr>
          <p:cNvPr id="14" name="Image 13">
            <a:extLst>
              <a:ext uri="{FF2B5EF4-FFF2-40B4-BE49-F238E27FC236}">
                <a16:creationId xmlns:a16="http://schemas.microsoft.com/office/drawing/2014/main" id="{7E8EB1A6-3EF9-5338-EC28-DA7E78E3C7AA}"/>
              </a:ext>
            </a:extLst>
          </p:cNvPr>
          <p:cNvPicPr>
            <a:picLocks noChangeAspect="1"/>
          </p:cNvPicPr>
          <p:nvPr/>
        </p:nvPicPr>
        <p:blipFill>
          <a:blip r:embed="rId3"/>
          <a:srcRect l="8220" r="6035"/>
          <a:stretch>
            <a:fillRect/>
          </a:stretch>
        </p:blipFill>
        <p:spPr>
          <a:xfrm>
            <a:off x="7315200" y="2049667"/>
            <a:ext cx="6892643" cy="53590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58309" y="1407081"/>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Gestion Optimale des Campagnes Annuelles</a:t>
            </a:r>
            <a:endParaRPr lang="en-US" sz="4450" dirty="0"/>
          </a:p>
        </p:txBody>
      </p:sp>
      <p:sp>
        <p:nvSpPr>
          <p:cNvPr id="4" name="Text 1"/>
          <p:cNvSpPr/>
          <p:nvPr/>
        </p:nvSpPr>
        <p:spPr>
          <a:xfrm>
            <a:off x="758309" y="2919055"/>
            <a:ext cx="7627382" cy="855107"/>
          </a:xfrm>
          <a:prstGeom prst="rect">
            <a:avLst/>
          </a:prstGeom>
          <a:noFill/>
          <a:ln/>
        </p:spPr>
        <p:txBody>
          <a:bodyPr wrap="square" lIns="0" tIns="0" rIns="0" bIns="0" rtlCol="0" anchor="t"/>
          <a:lstStyle/>
          <a:p>
            <a:pPr marL="0" indent="0" algn="l">
              <a:lnSpc>
                <a:spcPts val="3350"/>
              </a:lnSpc>
              <a:buNone/>
            </a:pPr>
            <a:r>
              <a:rPr lang="en-US" sz="2650" dirty="0">
                <a:solidFill>
                  <a:srgbClr val="1F1E1E"/>
                </a:solidFill>
                <a:latin typeface="Sora Semi Bold" pitchFamily="34" charset="0"/>
                <a:ea typeface="Sora Semi Bold" pitchFamily="34" charset="-122"/>
                <a:cs typeface="Sora Semi Bold" pitchFamily="34" charset="-120"/>
              </a:rPr>
              <a:t>Préserver la Viabilité des Semences et la Diversité</a:t>
            </a:r>
            <a:endParaRPr lang="en-US" sz="2650" dirty="0"/>
          </a:p>
        </p:txBody>
      </p:sp>
      <p:sp>
        <p:nvSpPr>
          <p:cNvPr id="5" name="Shape 2"/>
          <p:cNvSpPr/>
          <p:nvPr/>
        </p:nvSpPr>
        <p:spPr>
          <a:xfrm>
            <a:off x="758309" y="4099084"/>
            <a:ext cx="3705344" cy="2723317"/>
          </a:xfrm>
          <a:prstGeom prst="roundRect">
            <a:avLst>
              <a:gd name="adj" fmla="val 5372"/>
            </a:avLst>
          </a:prstGeom>
          <a:solidFill>
            <a:srgbClr val="FFFFFF"/>
          </a:solidFill>
          <a:ln w="30480">
            <a:solidFill>
              <a:srgbClr val="DFB8BC"/>
            </a:solidFill>
            <a:prstDash val="solid"/>
          </a:ln>
        </p:spPr>
      </p:sp>
      <p:sp>
        <p:nvSpPr>
          <p:cNvPr id="6" name="Shape 3"/>
          <p:cNvSpPr/>
          <p:nvPr/>
        </p:nvSpPr>
        <p:spPr>
          <a:xfrm>
            <a:off x="727829" y="4099084"/>
            <a:ext cx="121920" cy="2723317"/>
          </a:xfrm>
          <a:prstGeom prst="roundRect">
            <a:avLst>
              <a:gd name="adj" fmla="val 74638"/>
            </a:avLst>
          </a:prstGeom>
          <a:solidFill>
            <a:srgbClr val="DA1B2E"/>
          </a:solidFill>
          <a:ln/>
        </p:spPr>
      </p:sp>
      <p:sp>
        <p:nvSpPr>
          <p:cNvPr id="7" name="Text 4"/>
          <p:cNvSpPr/>
          <p:nvPr/>
        </p:nvSpPr>
        <p:spPr>
          <a:xfrm>
            <a:off x="1096804" y="4346138"/>
            <a:ext cx="3119795" cy="712470"/>
          </a:xfrm>
          <a:prstGeom prst="rect">
            <a:avLst/>
          </a:prstGeom>
          <a:noFill/>
          <a:ln/>
        </p:spPr>
        <p:txBody>
          <a:bodyPr wrap="square" lIns="0" tIns="0" rIns="0" bIns="0" rtlCol="0" anchor="t"/>
          <a:lstStyle/>
          <a:p>
            <a:pPr marL="0" indent="0" algn="l">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Sélection Automatique</a:t>
            </a:r>
            <a:endParaRPr lang="en-US" sz="2200" dirty="0"/>
          </a:p>
        </p:txBody>
      </p:sp>
      <p:sp>
        <p:nvSpPr>
          <p:cNvPr id="8" name="Text 5"/>
          <p:cNvSpPr/>
          <p:nvPr/>
        </p:nvSpPr>
        <p:spPr>
          <a:xfrm>
            <a:off x="1096804" y="5188506"/>
            <a:ext cx="3119795" cy="138684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Priorisation des semences les plus anciennes. </a:t>
            </a:r>
            <a:endParaRPr lang="en-US" sz="1700" dirty="0"/>
          </a:p>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En fonction de la date de dernière semence.</a:t>
            </a:r>
            <a:endParaRPr lang="en-US" sz="1700" dirty="0"/>
          </a:p>
        </p:txBody>
      </p:sp>
      <p:sp>
        <p:nvSpPr>
          <p:cNvPr id="9" name="Shape 6"/>
          <p:cNvSpPr/>
          <p:nvPr/>
        </p:nvSpPr>
        <p:spPr>
          <a:xfrm>
            <a:off x="4680228" y="4099084"/>
            <a:ext cx="3705463" cy="2723317"/>
          </a:xfrm>
          <a:prstGeom prst="roundRect">
            <a:avLst>
              <a:gd name="adj" fmla="val 5372"/>
            </a:avLst>
          </a:prstGeom>
          <a:solidFill>
            <a:srgbClr val="FFFFFF"/>
          </a:solidFill>
          <a:ln w="30480">
            <a:solidFill>
              <a:srgbClr val="DFB8BC"/>
            </a:solidFill>
            <a:prstDash val="solid"/>
          </a:ln>
        </p:spPr>
      </p:sp>
      <p:sp>
        <p:nvSpPr>
          <p:cNvPr id="10" name="Shape 7"/>
          <p:cNvSpPr/>
          <p:nvPr/>
        </p:nvSpPr>
        <p:spPr>
          <a:xfrm>
            <a:off x="4649748" y="4099084"/>
            <a:ext cx="121920" cy="2723317"/>
          </a:xfrm>
          <a:prstGeom prst="roundRect">
            <a:avLst>
              <a:gd name="adj" fmla="val 74638"/>
            </a:avLst>
          </a:prstGeom>
          <a:solidFill>
            <a:srgbClr val="DA1B2E"/>
          </a:solidFill>
          <a:ln/>
        </p:spPr>
      </p:sp>
      <p:sp>
        <p:nvSpPr>
          <p:cNvPr id="11" name="Text 8"/>
          <p:cNvSpPr/>
          <p:nvPr/>
        </p:nvSpPr>
        <p:spPr>
          <a:xfrm>
            <a:off x="5018723" y="4346138"/>
            <a:ext cx="3119914" cy="712470"/>
          </a:xfrm>
          <a:prstGeom prst="rect">
            <a:avLst/>
          </a:prstGeom>
          <a:noFill/>
          <a:ln/>
        </p:spPr>
        <p:txBody>
          <a:bodyPr wrap="square" lIns="0" tIns="0" rIns="0" bIns="0" rtlCol="0" anchor="t"/>
          <a:lstStyle/>
          <a:p>
            <a:pPr marL="0" indent="0" algn="l">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Maintien de la Diversité</a:t>
            </a:r>
            <a:endParaRPr lang="en-US" sz="2200" dirty="0"/>
          </a:p>
        </p:txBody>
      </p:sp>
      <p:sp>
        <p:nvSpPr>
          <p:cNvPr id="12" name="Text 9"/>
          <p:cNvSpPr/>
          <p:nvPr/>
        </p:nvSpPr>
        <p:spPr>
          <a:xfrm>
            <a:off x="5018723" y="5188506"/>
            <a:ext cx="3119914"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Assurer un panel varié de variétés cultivées chaque année.</a:t>
            </a:r>
            <a:endParaRPr lang="en-US" sz="1700" dirty="0"/>
          </a:p>
        </p:txBody>
      </p:sp>
      <p:pic>
        <p:nvPicPr>
          <p:cNvPr id="14" name="Image 13">
            <a:extLst>
              <a:ext uri="{FF2B5EF4-FFF2-40B4-BE49-F238E27FC236}">
                <a16:creationId xmlns:a16="http://schemas.microsoft.com/office/drawing/2014/main" id="{308E0569-8B5A-E736-AAA2-561A6C7CFECE}"/>
              </a:ext>
            </a:extLst>
          </p:cNvPr>
          <p:cNvPicPr>
            <a:picLocks noChangeAspect="1"/>
          </p:cNvPicPr>
          <p:nvPr/>
        </p:nvPicPr>
        <p:blipFill>
          <a:blip r:embed="rId3"/>
          <a:stretch>
            <a:fillRect/>
          </a:stretch>
        </p:blipFill>
        <p:spPr>
          <a:xfrm>
            <a:off x="9144000" y="-15716"/>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9017" y="758428"/>
            <a:ext cx="7725966" cy="1332786"/>
          </a:xfrm>
          <a:prstGeom prst="rect">
            <a:avLst/>
          </a:prstGeom>
          <a:noFill/>
          <a:ln/>
        </p:spPr>
        <p:txBody>
          <a:bodyPr wrap="square" lIns="0" tIns="0" rIns="0" bIns="0" rtlCol="0" anchor="t"/>
          <a:lstStyle/>
          <a:p>
            <a:pPr marL="0" indent="0" algn="l">
              <a:lnSpc>
                <a:spcPts val="5200"/>
              </a:lnSpc>
              <a:buNone/>
            </a:pPr>
            <a:r>
              <a:rPr lang="en-US" sz="4150" dirty="0">
                <a:solidFill>
                  <a:srgbClr val="1F1E1E"/>
                </a:solidFill>
                <a:latin typeface="Sora Semi Bold" pitchFamily="34" charset="0"/>
                <a:ea typeface="Sora Semi Bold" pitchFamily="34" charset="-122"/>
                <a:cs typeface="Sora Semi Bold" pitchFamily="34" charset="-120"/>
              </a:rPr>
              <a:t>Gestion Technique des Données</a:t>
            </a:r>
            <a:endParaRPr lang="en-US" sz="4150" dirty="0"/>
          </a:p>
        </p:txBody>
      </p:sp>
      <p:sp>
        <p:nvSpPr>
          <p:cNvPr id="4" name="Text 1"/>
          <p:cNvSpPr/>
          <p:nvPr/>
        </p:nvSpPr>
        <p:spPr>
          <a:xfrm>
            <a:off x="709017" y="2172176"/>
            <a:ext cx="7653933" cy="399812"/>
          </a:xfrm>
          <a:prstGeom prst="rect">
            <a:avLst/>
          </a:prstGeom>
          <a:noFill/>
          <a:ln/>
        </p:spPr>
        <p:txBody>
          <a:bodyPr wrap="none" lIns="0" tIns="0" rIns="0" bIns="0" rtlCol="0" anchor="t"/>
          <a:lstStyle/>
          <a:p>
            <a:pPr marL="0" indent="0" algn="l">
              <a:lnSpc>
                <a:spcPts val="3100"/>
              </a:lnSpc>
              <a:buNone/>
            </a:pPr>
            <a:r>
              <a:rPr lang="en-US" sz="2500" dirty="0">
                <a:solidFill>
                  <a:srgbClr val="1F1E1E"/>
                </a:solidFill>
                <a:latin typeface="Sora Semi Bold" pitchFamily="34" charset="0"/>
                <a:ea typeface="Sora Semi Bold" pitchFamily="34" charset="-122"/>
                <a:cs typeface="Sora Semi Bold" pitchFamily="34" charset="-120"/>
              </a:rPr>
              <a:t>Un Arbre de Décision pour Garantir la Diversité</a:t>
            </a:r>
            <a:endParaRPr lang="en-US" sz="2500" dirty="0"/>
          </a:p>
        </p:txBody>
      </p:sp>
      <p:sp>
        <p:nvSpPr>
          <p:cNvPr id="5" name="Text 2"/>
          <p:cNvSpPr/>
          <p:nvPr/>
        </p:nvSpPr>
        <p:spPr>
          <a:xfrm>
            <a:off x="709017" y="2875836"/>
            <a:ext cx="7725966" cy="1296829"/>
          </a:xfrm>
          <a:prstGeom prst="rect">
            <a:avLst/>
          </a:prstGeom>
          <a:noFill/>
          <a:ln/>
        </p:spPr>
        <p:txBody>
          <a:bodyPr wrap="square" lIns="0" tIns="0" rIns="0" bIns="0" rtlCol="0" anchor="t"/>
          <a:lstStyle/>
          <a:p>
            <a:pPr marL="0" indent="0" algn="l">
              <a:lnSpc>
                <a:spcPts val="2550"/>
              </a:lnSpc>
              <a:buNone/>
            </a:pPr>
            <a:r>
              <a:rPr lang="en-US" dirty="0">
                <a:solidFill>
                  <a:srgbClr val="3B3535"/>
                </a:solidFill>
                <a:latin typeface="Sora Light" pitchFamily="34" charset="0"/>
                <a:ea typeface="Sora Light" pitchFamily="34" charset="-122"/>
                <a:cs typeface="Sora Light" pitchFamily="34" charset="-120"/>
              </a:rPr>
              <a:t>Pour assurer une sélection variée et équilibrée des tomates chaque année, un arbre de décision hiérarchisé a été implémenté en Python. </a:t>
            </a:r>
          </a:p>
          <a:p>
            <a:pPr marL="0" indent="0" algn="l">
              <a:lnSpc>
                <a:spcPts val="2550"/>
              </a:lnSpc>
              <a:buNone/>
            </a:pPr>
            <a:r>
              <a:rPr lang="en-US" dirty="0">
                <a:solidFill>
                  <a:srgbClr val="3B3535"/>
                </a:solidFill>
                <a:latin typeface="Sora Light" pitchFamily="34" charset="0"/>
                <a:ea typeface="Sora Light" pitchFamily="34" charset="-122"/>
                <a:cs typeface="Sora Light" pitchFamily="34" charset="-120"/>
              </a:rPr>
              <a:t>Cette structure à 4 niveaux garantit une diversité maximale sur chaque dimension clé.</a:t>
            </a:r>
            <a:endParaRPr lang="en-US" dirty="0"/>
          </a:p>
        </p:txBody>
      </p:sp>
      <p:sp>
        <p:nvSpPr>
          <p:cNvPr id="6" name="Text 3"/>
          <p:cNvSpPr/>
          <p:nvPr/>
        </p:nvSpPr>
        <p:spPr>
          <a:xfrm>
            <a:off x="709017" y="4592259"/>
            <a:ext cx="6342698" cy="533043"/>
          </a:xfrm>
          <a:prstGeom prst="rect">
            <a:avLst/>
          </a:prstGeom>
          <a:noFill/>
          <a:ln/>
        </p:spPr>
        <p:txBody>
          <a:bodyPr wrap="none" lIns="0" tIns="0" rIns="0" bIns="0" rtlCol="0" anchor="t"/>
          <a:lstStyle/>
          <a:p>
            <a:pPr marL="0" indent="0" algn="l">
              <a:lnSpc>
                <a:spcPts val="4150"/>
              </a:lnSpc>
              <a:buNone/>
            </a:pPr>
            <a:r>
              <a:rPr lang="en-US" sz="3350" b="1" dirty="0">
                <a:solidFill>
                  <a:srgbClr val="C00000"/>
                </a:solidFill>
                <a:latin typeface="Sora Semi Bold" pitchFamily="34" charset="0"/>
                <a:ea typeface="Sora Semi Bold" pitchFamily="34" charset="-122"/>
                <a:cs typeface="Sora Semi Bold" pitchFamily="34" charset="-120"/>
              </a:rPr>
              <a:t>Bénéfices de cette Approche</a:t>
            </a:r>
            <a:endParaRPr lang="en-US" sz="3350" b="1" dirty="0">
              <a:solidFill>
                <a:srgbClr val="C00000"/>
              </a:solidFill>
            </a:endParaRPr>
          </a:p>
        </p:txBody>
      </p:sp>
      <p:sp>
        <p:nvSpPr>
          <p:cNvPr id="7" name="Text 4"/>
          <p:cNvSpPr/>
          <p:nvPr/>
        </p:nvSpPr>
        <p:spPr>
          <a:xfrm>
            <a:off x="709017" y="5313402"/>
            <a:ext cx="7725966" cy="648414"/>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3B3535"/>
                </a:solidFill>
                <a:latin typeface="Sora Light" pitchFamily="34" charset="0"/>
                <a:ea typeface="Sora Light" pitchFamily="34" charset="-122"/>
                <a:cs typeface="Sora Light" pitchFamily="34" charset="-120"/>
              </a:rPr>
              <a:t>Diversité garantie</a:t>
            </a:r>
            <a:r>
              <a:rPr lang="en-US" sz="1550" dirty="0">
                <a:solidFill>
                  <a:srgbClr val="3B3535"/>
                </a:solidFill>
                <a:latin typeface="Sora Light" pitchFamily="34" charset="0"/>
                <a:ea typeface="Sora Light" pitchFamily="34" charset="-122"/>
                <a:cs typeface="Sora Light" pitchFamily="34" charset="-120"/>
              </a:rPr>
              <a:t> : chaque campagne inclut des variétés de toutes les catégories.</a:t>
            </a:r>
            <a:endParaRPr lang="en-US" sz="1550" dirty="0"/>
          </a:p>
        </p:txBody>
      </p:sp>
      <p:sp>
        <p:nvSpPr>
          <p:cNvPr id="8" name="Text 5"/>
          <p:cNvSpPr/>
          <p:nvPr/>
        </p:nvSpPr>
        <p:spPr>
          <a:xfrm>
            <a:off x="709017" y="6032659"/>
            <a:ext cx="7725966" cy="648414"/>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3B3535"/>
                </a:solidFill>
                <a:latin typeface="Sora Light" pitchFamily="34" charset="0"/>
                <a:ea typeface="Sora Light" pitchFamily="34" charset="-122"/>
                <a:cs typeface="Sora Light" pitchFamily="34" charset="-120"/>
              </a:rPr>
              <a:t>Sélection intelligente</a:t>
            </a:r>
            <a:r>
              <a:rPr lang="en-US" sz="1550" dirty="0">
                <a:solidFill>
                  <a:srgbClr val="3B3535"/>
                </a:solidFill>
                <a:latin typeface="Sora Light" pitchFamily="34" charset="0"/>
                <a:ea typeface="Sora Light" pitchFamily="34" charset="-122"/>
                <a:cs typeface="Sora Light" pitchFamily="34" charset="-120"/>
              </a:rPr>
              <a:t> : l'arbre priorise les semences anciennes tout en maintenant la variété.</a:t>
            </a:r>
            <a:endParaRPr lang="en-US" sz="1550" dirty="0"/>
          </a:p>
        </p:txBody>
      </p:sp>
      <p:sp>
        <p:nvSpPr>
          <p:cNvPr id="9" name="Text 6"/>
          <p:cNvSpPr/>
          <p:nvPr/>
        </p:nvSpPr>
        <p:spPr>
          <a:xfrm>
            <a:off x="709017" y="6751915"/>
            <a:ext cx="7725966" cy="324207"/>
          </a:xfrm>
          <a:prstGeom prst="rect">
            <a:avLst/>
          </a:prstGeom>
          <a:noFill/>
          <a:ln/>
        </p:spPr>
        <p:txBody>
          <a:bodyPr wrap="none" lIns="0" tIns="0" rIns="0" bIns="0" rtlCol="0" anchor="t"/>
          <a:lstStyle/>
          <a:p>
            <a:pPr marL="342900" indent="-342900" algn="l">
              <a:lnSpc>
                <a:spcPts val="2550"/>
              </a:lnSpc>
              <a:buSzPct val="100000"/>
              <a:buChar char="•"/>
            </a:pPr>
            <a:r>
              <a:rPr lang="en-US" sz="1550" b="1" dirty="0">
                <a:solidFill>
                  <a:srgbClr val="3B3535"/>
                </a:solidFill>
                <a:latin typeface="Sora Light" pitchFamily="34" charset="0"/>
                <a:ea typeface="Sora Light" pitchFamily="34" charset="-122"/>
                <a:cs typeface="Sora Light" pitchFamily="34" charset="-120"/>
              </a:rPr>
              <a:t>Flexibilité</a:t>
            </a:r>
            <a:r>
              <a:rPr lang="en-US" sz="1550" dirty="0">
                <a:solidFill>
                  <a:srgbClr val="3B3535"/>
                </a:solidFill>
                <a:latin typeface="Sora Light" pitchFamily="34" charset="0"/>
                <a:ea typeface="Sora Light" pitchFamily="34" charset="-122"/>
                <a:cs typeface="Sora Light" pitchFamily="34" charset="-120"/>
              </a:rPr>
              <a:t> : l'utilisateur peut ajuster la sélection avant validation.</a:t>
            </a:r>
            <a:endParaRPr lang="en-US" sz="1550" dirty="0"/>
          </a:p>
        </p:txBody>
      </p:sp>
      <p:sp>
        <p:nvSpPr>
          <p:cNvPr id="10" name="Text 7"/>
          <p:cNvSpPr/>
          <p:nvPr/>
        </p:nvSpPr>
        <p:spPr>
          <a:xfrm>
            <a:off x="709017" y="7146965"/>
            <a:ext cx="7725966" cy="324207"/>
          </a:xfrm>
          <a:prstGeom prst="rect">
            <a:avLst/>
          </a:prstGeom>
          <a:noFill/>
          <a:ln/>
        </p:spPr>
        <p:txBody>
          <a:bodyPr wrap="none" lIns="0" tIns="0" rIns="0" bIns="0" rtlCol="0" anchor="t"/>
          <a:lstStyle/>
          <a:p>
            <a:pPr marL="342900" indent="-342900" algn="l">
              <a:lnSpc>
                <a:spcPts val="2550"/>
              </a:lnSpc>
              <a:buSzPct val="100000"/>
              <a:buChar char="•"/>
            </a:pPr>
            <a:r>
              <a:rPr lang="en-US" sz="1550" b="1" dirty="0">
                <a:solidFill>
                  <a:srgbClr val="3B3535"/>
                </a:solidFill>
                <a:latin typeface="Sora Light" pitchFamily="34" charset="0"/>
                <a:ea typeface="Sora Light" pitchFamily="34" charset="-122"/>
                <a:cs typeface="Sora Light" pitchFamily="34" charset="-120"/>
              </a:rPr>
              <a:t>Traçabilité</a:t>
            </a:r>
            <a:r>
              <a:rPr lang="en-US" sz="1550" dirty="0">
                <a:solidFill>
                  <a:srgbClr val="3B3535"/>
                </a:solidFill>
                <a:latin typeface="Sora Light" pitchFamily="34" charset="0"/>
                <a:ea typeface="Sora Light" pitchFamily="34" charset="-122"/>
                <a:cs typeface="Sora Light" pitchFamily="34" charset="-120"/>
              </a:rPr>
              <a:t> : chaque variété est classée selon ces 4 critères.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908</Words>
  <Application>Microsoft Office PowerPoint</Application>
  <PresentationFormat>Personnalisé</PresentationFormat>
  <Paragraphs>108</Paragraphs>
  <Slides>12</Slides>
  <Notes>12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Candara</vt:lpstr>
      <vt:lpstr>Arial</vt:lpstr>
      <vt:lpstr>Sora Semi Bold</vt:lpstr>
      <vt:lpstr>Sora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Lily</cp:lastModifiedBy>
  <cp:revision>3</cp:revision>
  <dcterms:created xsi:type="dcterms:W3CDTF">2026-01-19T10:39:17Z</dcterms:created>
  <dcterms:modified xsi:type="dcterms:W3CDTF">2026-01-19T11:38:47Z</dcterms:modified>
</cp:coreProperties>
</file>